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65" r:id="rId2"/>
    <p:sldId id="256" r:id="rId3"/>
    <p:sldId id="257" r:id="rId4"/>
    <p:sldId id="258" r:id="rId5"/>
    <p:sldId id="259" r:id="rId6"/>
    <p:sldId id="260" r:id="rId7"/>
    <p:sldId id="261" r:id="rId8"/>
    <p:sldId id="262" r:id="rId9"/>
    <p:sldId id="279" r:id="rId10"/>
    <p:sldId id="267" r:id="rId11"/>
    <p:sldId id="268" r:id="rId12"/>
    <p:sldId id="263" r:id="rId13"/>
    <p:sldId id="264" r:id="rId14"/>
    <p:sldId id="270" r:id="rId15"/>
    <p:sldId id="272" r:id="rId16"/>
    <p:sldId id="273" r:id="rId17"/>
    <p:sldId id="274" r:id="rId18"/>
    <p:sldId id="275" r:id="rId19"/>
    <p:sldId id="276" r:id="rId20"/>
    <p:sldId id="282" r:id="rId21"/>
    <p:sldId id="284" r:id="rId22"/>
    <p:sldId id="277" r:id="rId23"/>
    <p:sldId id="278" r:id="rId24"/>
    <p:sldId id="283" r:id="rId25"/>
    <p:sldId id="285" r:id="rId26"/>
    <p:sldId id="280" r:id="rId27"/>
    <p:sldId id="281" r:id="rId2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6F1"/>
    <a:srgbClr val="FAF6F0"/>
    <a:srgbClr val="7D6E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97"/>
    <p:restoredTop sz="49961"/>
  </p:normalViewPr>
  <p:slideViewPr>
    <p:cSldViewPr snapToGrid="0" snapToObjects="1">
      <p:cViewPr varScale="1">
        <p:scale>
          <a:sx n="91" d="100"/>
          <a:sy n="91" d="100"/>
        </p:scale>
        <p:origin x="53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973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472035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587571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542480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rgbClr val="0E0E0E"/>
                </a:solidFill>
                <a:effectLst/>
                <a:latin typeface=".SF NS"/>
              </a:rPr>
              <a:t>Cross-validation is a statistical method for evaluating a machine learning model’s performance and generalizability. It systematically partitions the dataset into multiple subsets, or “folds,” and alternates between training and testing across these folds. This technique reduces the risk of overfitting and ensures the model’s performance is not overly dependent on a specific subset of data, providing a more reliable assessment of its ability to perform on unseen data.</a:t>
            </a:r>
          </a:p>
          <a:p>
            <a:pPr marL="171450" indent="-171450">
              <a:buFont typeface="Arial" panose="020B0604020202020204" pitchFamily="34" charset="0"/>
              <a:buChar char="•"/>
            </a:pPr>
            <a:endParaRPr lang="en-GB" dirty="0">
              <a:solidFill>
                <a:srgbClr val="0E0E0E"/>
              </a:solidFill>
              <a:effectLst/>
              <a:latin typeface=".SF NS"/>
            </a:endParaRPr>
          </a:p>
          <a:p>
            <a:pPr marL="171450" indent="-171450">
              <a:buFont typeface="Arial" panose="020B0604020202020204" pitchFamily="34" charset="0"/>
              <a:buChar char="•"/>
            </a:pPr>
            <a:r>
              <a:rPr lang="en-GB" dirty="0">
                <a:solidFill>
                  <a:srgbClr val="0E0E0E"/>
                </a:solidFill>
                <a:effectLst/>
                <a:latin typeface=".SF NS"/>
              </a:rPr>
              <a:t>Because of the skew/ imbalance in this data, LOOCV was utilised</a:t>
            </a:r>
          </a:p>
          <a:p>
            <a:pPr marL="171450" indent="-171450">
              <a:buFont typeface="Arial" panose="020B0604020202020204" pitchFamily="34" charset="0"/>
              <a:buChar char="•"/>
            </a:pP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Definition</a:t>
            </a:r>
            <a:r>
              <a:rPr lang="en-GB" dirty="0">
                <a:solidFill>
                  <a:srgbClr val="0E0E0E"/>
                </a:solidFill>
                <a:effectLst/>
                <a:latin typeface=".SF NS"/>
              </a:rPr>
              <a:t>:</a:t>
            </a:r>
          </a:p>
          <a:p>
            <a:r>
              <a:rPr lang="en-GB" dirty="0">
                <a:solidFill>
                  <a:srgbClr val="0E0E0E"/>
                </a:solidFill>
                <a:effectLst/>
                <a:latin typeface=".SF NS"/>
              </a:rPr>
              <a:t>LOOCV is a cross-validation technique used to evaluate models, especially effective in datasets with very small sample sizes.</a:t>
            </a:r>
          </a:p>
          <a:p>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Mechanism</a:t>
            </a:r>
            <a:r>
              <a:rPr lang="en-GB" dirty="0">
                <a:solidFill>
                  <a:srgbClr val="0E0E0E"/>
                </a:solidFill>
                <a:effectLst/>
                <a:latin typeface=".SF NS"/>
              </a:rPr>
              <a:t>:</a:t>
            </a:r>
          </a:p>
          <a:p>
            <a:pPr lvl="1"/>
            <a:r>
              <a:rPr lang="en-GB" dirty="0">
                <a:solidFill>
                  <a:srgbClr val="0E0E0E"/>
                </a:solidFill>
                <a:effectLst/>
                <a:latin typeface=".SF NS"/>
              </a:rPr>
              <a:t>• Each data point serves as a test sample once.</a:t>
            </a:r>
          </a:p>
          <a:p>
            <a:pPr lvl="1"/>
            <a:r>
              <a:rPr lang="en-GB" dirty="0">
                <a:solidFill>
                  <a:srgbClr val="0E0E0E"/>
                </a:solidFill>
                <a:effectLst/>
                <a:latin typeface=".SF NS"/>
              </a:rPr>
              <a:t>• The model is trained on all other data points.</a:t>
            </a:r>
          </a:p>
          <a:p>
            <a:pPr lvl="1"/>
            <a:r>
              <a:rPr lang="en-GB" dirty="0">
                <a:solidFill>
                  <a:srgbClr val="0E0E0E"/>
                </a:solidFill>
                <a:effectLst/>
                <a:latin typeface=".SF NS"/>
              </a:rPr>
              <a:t>• This process is repeated for every data point, ensuring all are used for testing.</a:t>
            </a:r>
          </a:p>
          <a:p>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Advantages</a:t>
            </a:r>
            <a:r>
              <a:rPr lang="en-GB" dirty="0">
                <a:solidFill>
                  <a:srgbClr val="0E0E0E"/>
                </a:solidFill>
                <a:effectLst/>
                <a:latin typeface=".SF NS"/>
              </a:rPr>
              <a:t>:</a:t>
            </a:r>
          </a:p>
          <a:p>
            <a:pPr lvl="1"/>
            <a:r>
              <a:rPr lang="en-GB" dirty="0">
                <a:solidFill>
                  <a:srgbClr val="0E0E0E"/>
                </a:solidFill>
                <a:effectLst/>
                <a:latin typeface=".SF NS"/>
              </a:rPr>
              <a:t>• </a:t>
            </a:r>
            <a:r>
              <a:rPr lang="en-GB" b="1" dirty="0">
                <a:solidFill>
                  <a:srgbClr val="0E0E0E"/>
                </a:solidFill>
                <a:effectLst/>
                <a:latin typeface=".SF NS"/>
              </a:rPr>
              <a:t>Maximises Data Utilisation</a:t>
            </a:r>
            <a:r>
              <a:rPr lang="en-GB" dirty="0">
                <a:solidFill>
                  <a:srgbClr val="0E0E0E"/>
                </a:solidFill>
                <a:effectLst/>
                <a:latin typeface=".SF NS"/>
              </a:rPr>
              <a:t>: Every data point is tested, making it ideal for small datasets.</a:t>
            </a:r>
          </a:p>
          <a:p>
            <a:pPr lvl="1"/>
            <a:r>
              <a:rPr lang="en-GB" dirty="0">
                <a:solidFill>
                  <a:srgbClr val="0E0E0E"/>
                </a:solidFill>
                <a:effectLst/>
                <a:latin typeface=".SF NS"/>
              </a:rPr>
              <a:t>• </a:t>
            </a:r>
            <a:r>
              <a:rPr lang="en-GB" b="1" dirty="0">
                <a:solidFill>
                  <a:srgbClr val="0E0E0E"/>
                </a:solidFill>
                <a:effectLst/>
                <a:latin typeface=".SF NS"/>
              </a:rPr>
              <a:t>Detailed Performance Evaluation</a:t>
            </a:r>
            <a:r>
              <a:rPr lang="en-GB" dirty="0">
                <a:solidFill>
                  <a:srgbClr val="0E0E0E"/>
                </a:solidFill>
                <a:effectLst/>
                <a:latin typeface=".SF NS"/>
              </a:rPr>
              <a:t>: Assesses the model’s generalization by testing on every individual sample.</a:t>
            </a:r>
          </a:p>
          <a:p>
            <a:pPr lvl="1"/>
            <a:r>
              <a:rPr lang="en-GB" dirty="0">
                <a:solidFill>
                  <a:srgbClr val="0E0E0E"/>
                </a:solidFill>
                <a:effectLst/>
                <a:latin typeface=".SF NS"/>
              </a:rPr>
              <a:t>• </a:t>
            </a:r>
            <a:r>
              <a:rPr lang="en-GB" b="1" dirty="0">
                <a:solidFill>
                  <a:srgbClr val="0E0E0E"/>
                </a:solidFill>
                <a:effectLst/>
                <a:latin typeface=".SF NS"/>
              </a:rPr>
              <a:t>Mitigates Variability</a:t>
            </a:r>
            <a:r>
              <a:rPr lang="en-GB" dirty="0">
                <a:solidFill>
                  <a:srgbClr val="0E0E0E"/>
                </a:solidFill>
                <a:effectLst/>
                <a:latin typeface=".SF NS"/>
              </a:rPr>
              <a:t>: Unlike k-fold cross-validation, LOOCV reduces variability in performance estimates, especially important for imbalanced datasets.</a:t>
            </a:r>
          </a:p>
          <a:p>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Specific Use Cases</a:t>
            </a:r>
            <a:r>
              <a:rPr lang="en-GB" dirty="0">
                <a:solidFill>
                  <a:srgbClr val="0E0E0E"/>
                </a:solidFill>
                <a:effectLst/>
                <a:latin typeface=".SF NS"/>
              </a:rPr>
              <a:t>:</a:t>
            </a:r>
          </a:p>
          <a:p>
            <a:pPr lvl="1"/>
            <a:r>
              <a:rPr lang="en-GB" dirty="0">
                <a:solidFill>
                  <a:srgbClr val="0E0E0E"/>
                </a:solidFill>
                <a:effectLst/>
                <a:latin typeface=".SF NS"/>
              </a:rPr>
              <a:t>• </a:t>
            </a:r>
            <a:r>
              <a:rPr lang="en-GB" b="1" dirty="0">
                <a:solidFill>
                  <a:srgbClr val="0E0E0E"/>
                </a:solidFill>
                <a:effectLst/>
                <a:latin typeface=".SF NS"/>
              </a:rPr>
              <a:t>Small Sample Sizes</a:t>
            </a:r>
            <a:r>
              <a:rPr lang="en-GB" dirty="0">
                <a:solidFill>
                  <a:srgbClr val="0E0E0E"/>
                </a:solidFill>
                <a:effectLst/>
                <a:latin typeface=".SF NS"/>
              </a:rPr>
              <a:t>: Ensures comprehensive use of data.</a:t>
            </a:r>
          </a:p>
          <a:p>
            <a:pPr lvl="1"/>
            <a:r>
              <a:rPr lang="en-GB" dirty="0">
                <a:solidFill>
                  <a:srgbClr val="0E0E0E"/>
                </a:solidFill>
                <a:effectLst/>
                <a:latin typeface=".SF NS"/>
              </a:rPr>
              <a:t>• </a:t>
            </a:r>
            <a:r>
              <a:rPr lang="en-GB" b="1" dirty="0">
                <a:solidFill>
                  <a:srgbClr val="0E0E0E"/>
                </a:solidFill>
                <a:effectLst/>
                <a:latin typeface=".SF NS"/>
              </a:rPr>
              <a:t>Imbalanced Classes</a:t>
            </a:r>
            <a:r>
              <a:rPr lang="en-GB" dirty="0">
                <a:solidFill>
                  <a:srgbClr val="0E0E0E"/>
                </a:solidFill>
                <a:effectLst/>
                <a:latin typeface=".SF NS"/>
              </a:rPr>
              <a:t>: Guarantees that less frequent classes (e.g., rare species) are included in the test set.</a:t>
            </a:r>
          </a:p>
          <a:p>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Outcomes</a:t>
            </a:r>
            <a:r>
              <a:rPr lang="en-GB" dirty="0">
                <a:solidFill>
                  <a:srgbClr val="0E0E0E"/>
                </a:solidFill>
                <a:effectLst/>
                <a:latin typeface=".SF NS"/>
              </a:rPr>
              <a:t>:</a:t>
            </a:r>
          </a:p>
          <a:p>
            <a:pPr lvl="1"/>
            <a:r>
              <a:rPr lang="en-GB" dirty="0">
                <a:solidFill>
                  <a:srgbClr val="0E0E0E"/>
                </a:solidFill>
                <a:effectLst/>
                <a:latin typeface=".SF NS"/>
              </a:rPr>
              <a:t>• </a:t>
            </a:r>
            <a:r>
              <a:rPr lang="en-GB" b="1" dirty="0">
                <a:solidFill>
                  <a:srgbClr val="0E0E0E"/>
                </a:solidFill>
                <a:effectLst/>
                <a:latin typeface=".SF NS"/>
              </a:rPr>
              <a:t>Reliable Performance Estimates</a:t>
            </a:r>
            <a:r>
              <a:rPr lang="en-GB" dirty="0">
                <a:solidFill>
                  <a:srgbClr val="0E0E0E"/>
                </a:solidFill>
                <a:effectLst/>
                <a:latin typeface=".SF NS"/>
              </a:rPr>
              <a:t>: Provides a consistent evaluation, crucial for limited data.</a:t>
            </a:r>
          </a:p>
          <a:p>
            <a:pPr lvl="1"/>
            <a:r>
              <a:rPr lang="en-GB" dirty="0">
                <a:solidFill>
                  <a:srgbClr val="0E0E0E"/>
                </a:solidFill>
                <a:effectLst/>
                <a:latin typeface=".SF NS"/>
              </a:rPr>
              <a:t>• </a:t>
            </a:r>
            <a:r>
              <a:rPr lang="en-GB" b="1" dirty="0">
                <a:solidFill>
                  <a:srgbClr val="0E0E0E"/>
                </a:solidFill>
                <a:effectLst/>
                <a:latin typeface=".SF NS"/>
              </a:rPr>
              <a:t>Overfitting Detection</a:t>
            </a:r>
            <a:r>
              <a:rPr lang="en-GB" dirty="0">
                <a:solidFill>
                  <a:srgbClr val="0E0E0E"/>
                </a:solidFill>
                <a:effectLst/>
                <a:latin typeface=".SF NS"/>
              </a:rPr>
              <a:t>: Helps in identifying overfitting by evaluating the model on single left-out samples.</a:t>
            </a:r>
          </a:p>
          <a:p>
            <a:pPr lvl="1"/>
            <a:r>
              <a:rPr lang="en-GB" dirty="0">
                <a:solidFill>
                  <a:srgbClr val="0E0E0E"/>
                </a:solidFill>
                <a:effectLst/>
                <a:latin typeface=".SF NS"/>
              </a:rPr>
              <a:t>• </a:t>
            </a:r>
            <a:r>
              <a:rPr lang="en-GB" b="1" dirty="0">
                <a:solidFill>
                  <a:srgbClr val="0E0E0E"/>
                </a:solidFill>
                <a:effectLst/>
                <a:latin typeface=".SF NS"/>
              </a:rPr>
              <a:t>Informed Adjustments</a:t>
            </a:r>
            <a:r>
              <a:rPr lang="en-GB" dirty="0">
                <a:solidFill>
                  <a:srgbClr val="0E0E0E"/>
                </a:solidFill>
                <a:effectLst/>
                <a:latin typeface=".SF NS"/>
              </a:rPr>
              <a:t>: Facilitates better model adjustments based on a thorough understanding of performance.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E0E0E"/>
                </a:solidFill>
                <a:effectLst/>
                <a:latin typeface=".SF NS"/>
              </a:rPr>
              <a:t>• </a:t>
            </a:r>
            <a:r>
              <a:rPr lang="en-GB" b="1" dirty="0">
                <a:solidFill>
                  <a:srgbClr val="0E0E0E"/>
                </a:solidFill>
                <a:effectLst/>
                <a:latin typeface=".SF NS"/>
              </a:rPr>
              <a:t>Hyperparameter Selection</a:t>
            </a:r>
            <a:r>
              <a:rPr lang="en-GB" dirty="0">
                <a:solidFill>
                  <a:srgbClr val="0E0E0E"/>
                </a:solidFill>
                <a:effectLst/>
                <a:latin typeface=".SF NS"/>
              </a:rPr>
              <a:t>:</a:t>
            </a:r>
          </a:p>
          <a:p>
            <a:r>
              <a:rPr lang="en-GB" dirty="0">
                <a:solidFill>
                  <a:srgbClr val="0E0E0E"/>
                </a:solidFill>
                <a:effectLst/>
                <a:latin typeface=".SF NS"/>
              </a:rPr>
              <a:t>A grid search identified the most appropriate hyperparameters for the decision tree:</a:t>
            </a:r>
          </a:p>
          <a:p>
            <a:pPr lvl="1"/>
            <a:r>
              <a:rPr lang="en-GB" dirty="0">
                <a:solidFill>
                  <a:srgbClr val="0E0E0E"/>
                </a:solidFill>
                <a:effectLst/>
                <a:latin typeface=".SF NS"/>
              </a:rPr>
              <a:t>• </a:t>
            </a:r>
            <a:r>
              <a:rPr lang="en-GB" b="1" dirty="0">
                <a:solidFill>
                  <a:srgbClr val="0E0E0E"/>
                </a:solidFill>
                <a:effectLst/>
                <a:latin typeface=".SF NS"/>
              </a:rPr>
              <a:t>Max Depth (15)</a:t>
            </a:r>
            <a:r>
              <a:rPr lang="en-GB" dirty="0">
                <a:solidFill>
                  <a:srgbClr val="0E0E0E"/>
                </a:solidFill>
                <a:effectLst/>
                <a:latin typeface=".SF NS"/>
              </a:rPr>
              <a:t>: Limited the tree’s depth to prevent overfitting.</a:t>
            </a:r>
          </a:p>
          <a:p>
            <a:pPr lvl="1"/>
            <a:r>
              <a:rPr lang="en-GB" dirty="0">
                <a:solidFill>
                  <a:srgbClr val="0E0E0E"/>
                </a:solidFill>
                <a:effectLst/>
                <a:latin typeface=".SF NS"/>
              </a:rPr>
              <a:t>• </a:t>
            </a:r>
            <a:r>
              <a:rPr lang="en-GB" b="1" dirty="0">
                <a:solidFill>
                  <a:srgbClr val="0E0E0E"/>
                </a:solidFill>
                <a:effectLst/>
                <a:latin typeface=".SF NS"/>
              </a:rPr>
              <a:t>Min Samples Split (1)</a:t>
            </a:r>
            <a:r>
              <a:rPr lang="en-GB" dirty="0">
                <a:solidFill>
                  <a:srgbClr val="0E0E0E"/>
                </a:solidFill>
                <a:effectLst/>
                <a:latin typeface=".SF NS"/>
              </a:rPr>
              <a:t>: Allowed splits even with a single sample, accommodating data imbalance.</a:t>
            </a:r>
          </a:p>
          <a:p>
            <a:pPr lvl="1"/>
            <a:r>
              <a:rPr lang="en-GB" dirty="0">
                <a:solidFill>
                  <a:srgbClr val="0E0E0E"/>
                </a:solidFill>
                <a:effectLst/>
                <a:latin typeface=".SF NS"/>
              </a:rPr>
              <a:t>• </a:t>
            </a:r>
            <a:r>
              <a:rPr lang="en-GB" b="1" dirty="0">
                <a:solidFill>
                  <a:srgbClr val="0E0E0E"/>
                </a:solidFill>
                <a:effectLst/>
                <a:latin typeface=".SF NS"/>
              </a:rPr>
              <a:t>Min Samples Leaf (2)</a:t>
            </a:r>
            <a:r>
              <a:rPr lang="en-GB" dirty="0">
                <a:solidFill>
                  <a:srgbClr val="0E0E0E"/>
                </a:solidFill>
                <a:effectLst/>
                <a:latin typeface=".SF NS"/>
              </a:rPr>
              <a:t>: Ensured a minimum of 2 samples per leaf, balancing specificity and generalization.</a:t>
            </a:r>
          </a:p>
          <a:p>
            <a:pPr lvl="1"/>
            <a:r>
              <a:rPr lang="en-GB" dirty="0">
                <a:solidFill>
                  <a:srgbClr val="0E0E0E"/>
                </a:solidFill>
                <a:effectLst/>
                <a:latin typeface=".SF NS"/>
              </a:rPr>
              <a:t>• </a:t>
            </a:r>
            <a:r>
              <a:rPr lang="en-GB" b="1" dirty="0">
                <a:solidFill>
                  <a:srgbClr val="0E0E0E"/>
                </a:solidFill>
                <a:effectLst/>
                <a:latin typeface=".SF NS"/>
              </a:rPr>
              <a:t>Max Features</a:t>
            </a:r>
            <a:r>
              <a:rPr lang="en-GB" dirty="0">
                <a:solidFill>
                  <a:srgbClr val="0E0E0E"/>
                </a:solidFill>
                <a:effectLst/>
                <a:latin typeface=".SF NS"/>
              </a:rPr>
              <a:t>: Controlled the number of features considered at each split, aiding generalization.</a:t>
            </a:r>
          </a:p>
          <a:p>
            <a:pPr lvl="1"/>
            <a:r>
              <a:rPr lang="en-GB" dirty="0">
                <a:solidFill>
                  <a:srgbClr val="0E0E0E"/>
                </a:solidFill>
                <a:effectLst/>
                <a:latin typeface=".SF NS"/>
              </a:rPr>
              <a:t>• </a:t>
            </a:r>
            <a:r>
              <a:rPr lang="en-GB" b="1" dirty="0">
                <a:solidFill>
                  <a:srgbClr val="0E0E0E"/>
                </a:solidFill>
                <a:effectLst/>
                <a:latin typeface=".SF NS"/>
              </a:rPr>
              <a:t>Criterion (Entropy)</a:t>
            </a:r>
            <a:r>
              <a:rPr lang="en-GB" dirty="0">
                <a:solidFill>
                  <a:srgbClr val="0E0E0E"/>
                </a:solidFill>
                <a:effectLst/>
                <a:latin typeface=".SF NS"/>
              </a:rPr>
              <a:t>: Prioritised information gain for meaningful splits.</a:t>
            </a:r>
          </a:p>
          <a:p>
            <a:r>
              <a:rPr lang="en-GB" dirty="0">
                <a:solidFill>
                  <a:srgbClr val="0E0E0E"/>
                </a:solidFill>
                <a:effectLst/>
                <a:latin typeface=".SF NS"/>
              </a:rPr>
              <a:t>• </a:t>
            </a:r>
            <a:r>
              <a:rPr lang="en-GB" b="1" dirty="0">
                <a:solidFill>
                  <a:srgbClr val="0E0E0E"/>
                </a:solidFill>
                <a:effectLst/>
                <a:latin typeface=".SF NS"/>
              </a:rPr>
              <a:t>Feature Selection</a:t>
            </a:r>
            <a:r>
              <a:rPr lang="en-GB" dirty="0">
                <a:solidFill>
                  <a:srgbClr val="0E0E0E"/>
                </a:solidFill>
                <a:effectLst/>
                <a:latin typeface=".SF NS"/>
              </a:rPr>
              <a:t>:</a:t>
            </a:r>
          </a:p>
          <a:p>
            <a:r>
              <a:rPr lang="en-GB" dirty="0">
                <a:solidFill>
                  <a:srgbClr val="0E0E0E"/>
                </a:solidFill>
                <a:effectLst/>
                <a:latin typeface=".SF NS"/>
              </a:rPr>
              <a:t>The most appropriate features for this model were:</a:t>
            </a:r>
          </a:p>
          <a:p>
            <a:pPr lvl="1"/>
            <a:r>
              <a:rPr lang="en-GB" dirty="0">
                <a:solidFill>
                  <a:srgbClr val="0E0E0E"/>
                </a:solidFill>
                <a:effectLst/>
                <a:latin typeface=".SF NS"/>
              </a:rPr>
              <a:t>• </a:t>
            </a:r>
            <a:r>
              <a:rPr lang="en-GB" b="1" dirty="0">
                <a:solidFill>
                  <a:srgbClr val="0E0E0E"/>
                </a:solidFill>
                <a:effectLst/>
                <a:latin typeface=".SF NS"/>
              </a:rPr>
              <a:t>Latitude and Longitude</a:t>
            </a:r>
            <a:r>
              <a:rPr lang="en-GB" dirty="0">
                <a:solidFill>
                  <a:srgbClr val="0E0E0E"/>
                </a:solidFill>
                <a:effectLst/>
                <a:latin typeface=".SF NS"/>
              </a:rPr>
              <a:t>: Geographic coordinates.</a:t>
            </a:r>
          </a:p>
          <a:p>
            <a:pPr lvl="1"/>
            <a:r>
              <a:rPr lang="en-GB" dirty="0">
                <a:solidFill>
                  <a:srgbClr val="0E0E0E"/>
                </a:solidFill>
                <a:effectLst/>
                <a:latin typeface=".SF NS"/>
              </a:rPr>
              <a:t>• </a:t>
            </a:r>
            <a:r>
              <a:rPr lang="en-GB" b="1" dirty="0">
                <a:solidFill>
                  <a:srgbClr val="0E0E0E"/>
                </a:solidFill>
                <a:effectLst/>
                <a:latin typeface=".SF NS"/>
              </a:rPr>
              <a:t>County/State</a:t>
            </a:r>
            <a:r>
              <a:rPr lang="en-GB" dirty="0">
                <a:solidFill>
                  <a:srgbClr val="0E0E0E"/>
                </a:solidFill>
                <a:effectLst/>
                <a:latin typeface=".SF NS"/>
              </a:rPr>
              <a:t>: Regional data.</a:t>
            </a:r>
          </a:p>
          <a:p>
            <a:pPr lvl="1"/>
            <a:r>
              <a:rPr lang="en-GB" dirty="0">
                <a:solidFill>
                  <a:srgbClr val="0E0E0E"/>
                </a:solidFill>
                <a:effectLst/>
                <a:latin typeface=".SF NS"/>
              </a:rPr>
              <a:t>• </a:t>
            </a:r>
            <a:r>
              <a:rPr lang="en-GB" b="1" dirty="0">
                <a:solidFill>
                  <a:srgbClr val="0E0E0E"/>
                </a:solidFill>
                <a:effectLst/>
                <a:latin typeface=".SF NS"/>
              </a:rPr>
              <a:t>Overall Mean Age (Estimate)</a:t>
            </a:r>
            <a:r>
              <a:rPr lang="en-GB" dirty="0">
                <a:solidFill>
                  <a:srgbClr val="0E0E0E"/>
                </a:solidFill>
                <a:effectLst/>
                <a:latin typeface=".SF NS"/>
              </a:rPr>
              <a:t>: Temporal data.</a:t>
            </a:r>
          </a:p>
          <a:p>
            <a:r>
              <a:rPr lang="en-GB" dirty="0">
                <a:solidFill>
                  <a:srgbClr val="0E0E0E"/>
                </a:solidFill>
                <a:effectLst/>
                <a:latin typeface=".SF NS"/>
              </a:rPr>
              <a:t>• </a:t>
            </a:r>
            <a:r>
              <a:rPr lang="en-GB" b="1" dirty="0">
                <a:solidFill>
                  <a:srgbClr val="0E0E0E"/>
                </a:solidFill>
                <a:effectLst/>
                <a:latin typeface=".SF NS"/>
              </a:rPr>
              <a:t>Model Performance</a:t>
            </a:r>
            <a:r>
              <a:rPr lang="en-GB" dirty="0">
                <a:solidFill>
                  <a:srgbClr val="0E0E0E"/>
                </a:solidFill>
                <a:effectLst/>
                <a:latin typeface=".SF NS"/>
              </a:rPr>
              <a:t>:</a:t>
            </a:r>
          </a:p>
          <a:p>
            <a:endParaRPr lang="en-GB" dirty="0">
              <a:solidFill>
                <a:srgbClr val="0E0E0E"/>
              </a:solidFill>
              <a:effectLst/>
              <a:latin typeface=".SF NS"/>
            </a:endParaRPr>
          </a:p>
          <a:p>
            <a:r>
              <a:rPr lang="en-GB" dirty="0">
                <a:solidFill>
                  <a:srgbClr val="0E0E0E"/>
                </a:solidFill>
                <a:effectLst/>
                <a:latin typeface=".SF NS"/>
              </a:rPr>
              <a:t>The decision tree displayed strong metrics:</a:t>
            </a:r>
          </a:p>
          <a:p>
            <a:r>
              <a:rPr lang="en-GB" dirty="0">
                <a:solidFill>
                  <a:srgbClr val="0E0E0E"/>
                </a:solidFill>
                <a:effectLst/>
                <a:latin typeface=".SF NS"/>
              </a:rPr>
              <a:t>• </a:t>
            </a:r>
            <a:r>
              <a:rPr lang="en-GB" b="1" dirty="0">
                <a:solidFill>
                  <a:srgbClr val="0E0E0E"/>
                </a:solidFill>
                <a:effectLst/>
                <a:latin typeface=".SF NS"/>
              </a:rPr>
              <a:t>Accuracy, Precision, Recall, F1 Score</a:t>
            </a:r>
            <a:r>
              <a:rPr lang="en-GB" dirty="0">
                <a:solidFill>
                  <a:srgbClr val="0E0E0E"/>
                </a:solidFill>
                <a:effectLst/>
                <a:latin typeface=".SF NS"/>
              </a:rPr>
              <a:t>: All recorded as 0.83 for both training and testing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E0E0E"/>
                </a:solidFill>
                <a:effectLst/>
                <a:latin typeface=".SF NS"/>
              </a:rPr>
              <a:t>	This uniformity suggests that the model is performing reliably, with a balanced ability to correctly predict both positive and negative cases. The equal precision and recall values indicate that the model is effectively minimizing both false positives and false negatives, making it well-suited for the given task.</a:t>
            </a:r>
          </a:p>
          <a:p>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Analysis</a:t>
            </a:r>
            <a:r>
              <a:rPr lang="en-GB" dirty="0">
                <a:solidFill>
                  <a:srgbClr val="0E0E0E"/>
                </a:solidFill>
                <a:effectLst/>
                <a:latin typeface=".SF NS"/>
              </a:rPr>
              <a:t>:</a:t>
            </a:r>
          </a:p>
          <a:p>
            <a:pPr lvl="1"/>
            <a:r>
              <a:rPr lang="en-GB" dirty="0">
                <a:solidFill>
                  <a:srgbClr val="0E0E0E"/>
                </a:solidFill>
                <a:effectLst/>
                <a:latin typeface=".SF NS"/>
              </a:rPr>
              <a:t>• </a:t>
            </a:r>
            <a:r>
              <a:rPr lang="en-GB" b="1" dirty="0">
                <a:solidFill>
                  <a:srgbClr val="0E0E0E"/>
                </a:solidFill>
                <a:effectLst/>
                <a:latin typeface=".SF NS"/>
              </a:rPr>
              <a:t>Class Imbalance</a:t>
            </a:r>
            <a:r>
              <a:rPr lang="en-GB" dirty="0">
                <a:solidFill>
                  <a:srgbClr val="0E0E0E"/>
                </a:solidFill>
                <a:effectLst/>
                <a:latin typeface=".SF NS"/>
              </a:rPr>
              <a:t>: The issue of class imbalance persisted despite model adjustments.</a:t>
            </a:r>
          </a:p>
          <a:p>
            <a:pPr lvl="1"/>
            <a:r>
              <a:rPr lang="en-GB" dirty="0">
                <a:solidFill>
                  <a:srgbClr val="0E0E0E"/>
                </a:solidFill>
                <a:effectLst/>
                <a:latin typeface=".SF NS"/>
              </a:rPr>
              <a:t>• </a:t>
            </a:r>
            <a:r>
              <a:rPr lang="en-GB" b="1" dirty="0">
                <a:solidFill>
                  <a:srgbClr val="0E0E0E"/>
                </a:solidFill>
                <a:effectLst/>
                <a:latin typeface=".SF NS"/>
              </a:rPr>
              <a:t>Overfitting</a:t>
            </a:r>
            <a:r>
              <a:rPr lang="en-GB" dirty="0">
                <a:solidFill>
                  <a:srgbClr val="0E0E0E"/>
                </a:solidFill>
                <a:effectLst/>
                <a:latin typeface=".SF NS"/>
              </a:rPr>
              <a:t>: Identified through learning curve analysis, where training accuracy exceeded cross-validation accuracy, indicating the model’s tendency to perform better on the training data compared to unseen data.</a:t>
            </a:r>
          </a:p>
          <a:p>
            <a:pPr lvl="1"/>
            <a:endParaRPr lang="en-GB"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E0E0E"/>
                </a:solidFill>
                <a:effectLst/>
                <a:latin typeface=".SF NS"/>
              </a:rPr>
              <a:t>Overall, the tree is performing well, demonstrating a strong ability to generalize across the dataset. However, the persistence of class imbalance and indications of overfitting suggest that while the model’s performance is robust, further refinement may be necessary to enhance its generalization to unseen data, especially in scenarios with imbalanced classes.</a:t>
            </a:r>
          </a:p>
          <a:p>
            <a:endParaRPr lang="en-GB" dirty="0">
              <a:solidFill>
                <a:srgbClr val="0E0E0E"/>
              </a:solidFill>
              <a:effectLst/>
              <a:latin typeface=".SF NS"/>
            </a:endParaRPr>
          </a:p>
          <a:p>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Accuracy (0.83)</a:t>
            </a:r>
            <a:r>
              <a:rPr lang="en-GB" dirty="0">
                <a:solidFill>
                  <a:srgbClr val="0E0E0E"/>
                </a:solidFill>
                <a:effectLst/>
                <a:latin typeface=".SF NS"/>
              </a:rPr>
              <a:t>: Indicates that 83% of the predictions made by the model were correct. This suggests a reliable level of overall performance, though it should be interpreted alongside other metrics due to potential class imbalance.</a:t>
            </a:r>
          </a:p>
          <a:p>
            <a:r>
              <a:rPr lang="en-GB" dirty="0">
                <a:solidFill>
                  <a:srgbClr val="0E0E0E"/>
                </a:solidFill>
                <a:effectLst/>
                <a:latin typeface=".SF NS"/>
              </a:rPr>
              <a:t>• </a:t>
            </a:r>
            <a:r>
              <a:rPr lang="en-GB" b="1" dirty="0">
                <a:solidFill>
                  <a:srgbClr val="0E0E0E"/>
                </a:solidFill>
                <a:effectLst/>
                <a:latin typeface=".SF NS"/>
              </a:rPr>
              <a:t>Precision (0.83)</a:t>
            </a:r>
            <a:r>
              <a:rPr lang="en-GB" dirty="0">
                <a:solidFill>
                  <a:srgbClr val="0E0E0E"/>
                </a:solidFill>
                <a:effectLst/>
                <a:latin typeface=".SF NS"/>
              </a:rPr>
              <a:t>: Reflects that 83% of the samples predicted as positive were actually positive. This indicates the model’s effectiveness in minimizing false positives.</a:t>
            </a:r>
          </a:p>
          <a:p>
            <a:r>
              <a:rPr lang="en-GB" dirty="0">
                <a:solidFill>
                  <a:srgbClr val="0E0E0E"/>
                </a:solidFill>
                <a:effectLst/>
                <a:latin typeface=".SF NS"/>
              </a:rPr>
              <a:t>• </a:t>
            </a:r>
            <a:r>
              <a:rPr lang="en-GB" b="1" dirty="0">
                <a:solidFill>
                  <a:srgbClr val="0E0E0E"/>
                </a:solidFill>
                <a:effectLst/>
                <a:latin typeface=".SF NS"/>
              </a:rPr>
              <a:t>Recall (0.83)</a:t>
            </a:r>
            <a:r>
              <a:rPr lang="en-GB" dirty="0">
                <a:solidFill>
                  <a:srgbClr val="0E0E0E"/>
                </a:solidFill>
                <a:effectLst/>
                <a:latin typeface=".SF NS"/>
              </a:rPr>
              <a:t>: Demonstrates that 83% of the actual positive cases were correctly identified by the model. This highlights the model’s capability in capturing true positives and is crucial in contexts where missing positive instances is costly.</a:t>
            </a:r>
          </a:p>
          <a:p>
            <a:r>
              <a:rPr lang="en-GB" dirty="0">
                <a:solidFill>
                  <a:srgbClr val="0E0E0E"/>
                </a:solidFill>
                <a:effectLst/>
                <a:latin typeface=".SF NS"/>
              </a:rPr>
              <a:t>• </a:t>
            </a:r>
            <a:r>
              <a:rPr lang="en-GB" b="1" dirty="0">
                <a:solidFill>
                  <a:srgbClr val="0E0E0E"/>
                </a:solidFill>
                <a:effectLst/>
                <a:latin typeface=".SF NS"/>
              </a:rPr>
              <a:t>F1 Score (0.83)</a:t>
            </a:r>
            <a:r>
              <a:rPr lang="en-GB" dirty="0">
                <a:solidFill>
                  <a:srgbClr val="0E0E0E"/>
                </a:solidFill>
                <a:effectLst/>
                <a:latin typeface=".SF NS"/>
              </a:rPr>
              <a:t>: A balanced metric that combines precision and recall, confirming that the model performs consistently well across both dimensions, even when considering the potential trade-off between precision and recall.</a:t>
            </a:r>
          </a:p>
          <a:p>
            <a:endParaRPr lang="en-GB" b="1" dirty="0">
              <a:solidFill>
                <a:srgbClr val="0E0E0E"/>
              </a:solidFill>
              <a:effectLst/>
              <a:latin typeface=".SF NS"/>
            </a:endParaRPr>
          </a:p>
          <a:p>
            <a:r>
              <a:rPr lang="en-GB" b="1" dirty="0">
                <a:solidFill>
                  <a:srgbClr val="0E0E0E"/>
                </a:solidFill>
                <a:effectLst/>
                <a:latin typeface=".SF NS"/>
              </a:rPr>
              <a:t>Gini Impurity</a:t>
            </a:r>
            <a:r>
              <a:rPr lang="en-GB" dirty="0">
                <a:solidFill>
                  <a:srgbClr val="0E0E0E"/>
                </a:solidFill>
                <a:effectLst/>
                <a:latin typeface=".SF NS"/>
              </a:rPr>
              <a:t>:</a:t>
            </a:r>
          </a:p>
          <a:p>
            <a:r>
              <a:rPr lang="en-GB" dirty="0">
                <a:solidFill>
                  <a:srgbClr val="0E0E0E"/>
                </a:solidFill>
                <a:effectLst/>
                <a:latin typeface=".SF NS"/>
              </a:rPr>
              <a:t>• </a:t>
            </a:r>
            <a:r>
              <a:rPr lang="en-GB" b="1" dirty="0">
                <a:solidFill>
                  <a:srgbClr val="0E0E0E"/>
                </a:solidFill>
                <a:effectLst/>
                <a:latin typeface=".SF NS"/>
              </a:rPr>
              <a:t>Purpose</a:t>
            </a:r>
            <a:r>
              <a:rPr lang="en-GB" dirty="0">
                <a:solidFill>
                  <a:srgbClr val="0E0E0E"/>
                </a:solidFill>
                <a:effectLst/>
                <a:latin typeface=".SF NS"/>
              </a:rPr>
              <a:t>: Measures how often a randomly chosen element would be incorrectly classified.</a:t>
            </a:r>
          </a:p>
          <a:p>
            <a:r>
              <a:rPr lang="en-GB" b="1" dirty="0">
                <a:solidFill>
                  <a:srgbClr val="0E0E0E"/>
                </a:solidFill>
                <a:effectLst/>
                <a:latin typeface=".SF NS"/>
              </a:rPr>
              <a:t>Entropy</a:t>
            </a:r>
            <a:r>
              <a:rPr lang="en-GB" dirty="0">
                <a:solidFill>
                  <a:srgbClr val="0E0E0E"/>
                </a:solidFill>
                <a:effectLst/>
                <a:latin typeface=".SF NS"/>
              </a:rPr>
              <a:t>:</a:t>
            </a:r>
          </a:p>
          <a:p>
            <a:r>
              <a:rPr lang="en-GB" dirty="0">
                <a:solidFill>
                  <a:srgbClr val="0E0E0E"/>
                </a:solidFill>
                <a:effectLst/>
                <a:latin typeface=".SF NS"/>
              </a:rPr>
              <a:t>• </a:t>
            </a:r>
            <a:r>
              <a:rPr lang="en-GB" b="1" dirty="0">
                <a:solidFill>
                  <a:srgbClr val="0E0E0E"/>
                </a:solidFill>
                <a:effectLst/>
                <a:latin typeface=".SF NS"/>
              </a:rPr>
              <a:t>Purpose</a:t>
            </a:r>
            <a:r>
              <a:rPr lang="en-GB" dirty="0">
                <a:solidFill>
                  <a:srgbClr val="0E0E0E"/>
                </a:solidFill>
                <a:effectLst/>
                <a:latin typeface=".SF NS"/>
              </a:rPr>
              <a:t>: Measures the level of uncertainty or disorder in a node.</a:t>
            </a:r>
          </a:p>
          <a:p>
            <a:endParaRPr lang="en-GB" dirty="0">
              <a:solidFill>
                <a:srgbClr val="0E0E0E"/>
              </a:solidFill>
              <a:effectLst/>
              <a:latin typeface=".SF NS"/>
            </a:endParaRP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E0E0E"/>
                </a:solidFill>
                <a:effectLst/>
                <a:latin typeface=".SF NS"/>
              </a:rPr>
              <a:t>For Tree 2, the depth was manually reduced from 15 to 5, resulting in a significant drop in all metrics to approximately 0.16.</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Interpretation: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Reduced Depth (5)</a:t>
            </a:r>
            <a:r>
              <a:rPr lang="en-GB" dirty="0">
                <a:solidFill>
                  <a:srgbClr val="0E0E0E"/>
                </a:solidFill>
                <a:effectLst/>
                <a:latin typeface=".SF NS"/>
              </a:rPr>
              <a:t>: Limiting the tree depth constrained its complexity, preventing it from capturing intricate patterns in the data.</a:t>
            </a:r>
          </a:p>
          <a:p>
            <a:r>
              <a:rPr lang="en-GB" dirty="0">
                <a:solidFill>
                  <a:srgbClr val="0E0E0E"/>
                </a:solidFill>
                <a:effectLst/>
                <a:latin typeface=".SF NS"/>
              </a:rPr>
              <a:t>• </a:t>
            </a:r>
            <a:r>
              <a:rPr lang="en-GB" b="1" dirty="0">
                <a:solidFill>
                  <a:srgbClr val="0E0E0E"/>
                </a:solidFill>
                <a:effectLst/>
                <a:latin typeface=".SF NS"/>
              </a:rPr>
              <a:t>Performance Metrics (~0.16)</a:t>
            </a:r>
            <a:r>
              <a:rPr lang="en-GB" dirty="0">
                <a:solidFill>
                  <a:srgbClr val="0E0E0E"/>
                </a:solidFill>
                <a:effectLst/>
                <a:latin typeface=".SF NS"/>
              </a:rPr>
              <a:t>: The drop in accuracy, precision, recall, and F1 score indicates that the model became overly simplistic. This simplification led to poor performance, as the tree could not adequately differentiate between classes or capture relevant patterns.</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Summary:</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Reducing the tree depth to 5 significantly decreased model performance, suggesting that the initial depth of 15 was more appropriate for capturing the necessary complexity and detail in the data.</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E0E0E"/>
                </a:solidFill>
                <a:effectLst/>
                <a:latin typeface=".SF NS"/>
              </a:rPr>
              <a:t>• </a:t>
            </a:r>
            <a:r>
              <a:rPr lang="en-GB" b="1" dirty="0">
                <a:solidFill>
                  <a:srgbClr val="0E0E0E"/>
                </a:solidFill>
                <a:effectLst/>
                <a:latin typeface=".SF NS"/>
              </a:rPr>
              <a:t>Hyperparameters</a:t>
            </a:r>
            <a:r>
              <a:rPr lang="en-GB" dirty="0">
                <a:solidFill>
                  <a:srgbClr val="0E0E0E"/>
                </a:solidFill>
                <a:effectLst/>
                <a:latin typeface=".SF NS"/>
              </a:rPr>
              <a:t>:</a:t>
            </a:r>
          </a:p>
          <a:p>
            <a:pPr lvl="1"/>
            <a:r>
              <a:rPr lang="en-GB" dirty="0">
                <a:solidFill>
                  <a:srgbClr val="0E0E0E"/>
                </a:solidFill>
                <a:effectLst/>
                <a:latin typeface=".SF NS"/>
              </a:rPr>
              <a:t>• </a:t>
            </a:r>
            <a:r>
              <a:rPr lang="en-GB" b="1" dirty="0" err="1">
                <a:solidFill>
                  <a:srgbClr val="0E0E0E"/>
                </a:solidFill>
                <a:effectLst/>
                <a:latin typeface=".SF NS"/>
              </a:rPr>
              <a:t>n_estimators</a:t>
            </a:r>
            <a:r>
              <a:rPr lang="en-GB" b="1" dirty="0">
                <a:solidFill>
                  <a:srgbClr val="0E0E0E"/>
                </a:solidFill>
                <a:effectLst/>
                <a:latin typeface=".SF NS"/>
              </a:rPr>
              <a:t> (100)</a:t>
            </a:r>
            <a:r>
              <a:rPr lang="en-GB" dirty="0">
                <a:solidFill>
                  <a:srgbClr val="0E0E0E"/>
                </a:solidFill>
                <a:effectLst/>
                <a:latin typeface=".SF NS"/>
              </a:rPr>
              <a:t>: Number of trees in the forest.</a:t>
            </a:r>
          </a:p>
          <a:p>
            <a:pPr lvl="1"/>
            <a:r>
              <a:rPr lang="en-GB" dirty="0">
                <a:solidFill>
                  <a:srgbClr val="0E0E0E"/>
                </a:solidFill>
                <a:effectLst/>
                <a:latin typeface=".SF NS"/>
              </a:rPr>
              <a:t>• </a:t>
            </a:r>
            <a:r>
              <a:rPr lang="en-GB" b="1" dirty="0">
                <a:solidFill>
                  <a:srgbClr val="0E0E0E"/>
                </a:solidFill>
                <a:effectLst/>
                <a:latin typeface=".SF NS"/>
              </a:rPr>
              <a:t>Max Depth (15)</a:t>
            </a:r>
            <a:r>
              <a:rPr lang="en-GB" dirty="0">
                <a:solidFill>
                  <a:srgbClr val="0E0E0E"/>
                </a:solidFill>
                <a:effectLst/>
                <a:latin typeface=".SF NS"/>
              </a:rPr>
              <a:t>: Maximum depth of each tree.</a:t>
            </a:r>
          </a:p>
          <a:p>
            <a:pPr lvl="1"/>
            <a:r>
              <a:rPr lang="en-GB" dirty="0">
                <a:solidFill>
                  <a:srgbClr val="0E0E0E"/>
                </a:solidFill>
                <a:effectLst/>
                <a:latin typeface=".SF NS"/>
              </a:rPr>
              <a:t>• </a:t>
            </a:r>
            <a:r>
              <a:rPr lang="en-GB" b="1" dirty="0">
                <a:solidFill>
                  <a:srgbClr val="0E0E0E"/>
                </a:solidFill>
                <a:effectLst/>
                <a:latin typeface=".SF NS"/>
              </a:rPr>
              <a:t>Criterion (Gini)</a:t>
            </a:r>
            <a:r>
              <a:rPr lang="en-GB" dirty="0">
                <a:solidFill>
                  <a:srgbClr val="0E0E0E"/>
                </a:solidFill>
                <a:effectLst/>
                <a:latin typeface=".SF NS"/>
              </a:rPr>
              <a:t>: Measures the quality of splits based on Gini impurity.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E0E0E"/>
                </a:solidFill>
                <a:effectLst/>
                <a:latin typeface=".SF NS"/>
              </a:rPr>
              <a:t>Feature selection determined </a:t>
            </a:r>
            <a:r>
              <a:rPr lang="en-US" sz="1200" dirty="0">
                <a:solidFill>
                  <a:srgbClr val="746558"/>
                </a:solidFill>
                <a:latin typeface="Gelasio" pitchFamily="34" charset="0"/>
                <a:ea typeface="Gelasio" pitchFamily="34" charset="-122"/>
                <a:cs typeface="Gelasio" pitchFamily="34" charset="-120"/>
              </a:rPr>
              <a:t>longitude, latitude, state, county, formation, lithology1, lithology2, average, length, </a:t>
            </a:r>
            <a:r>
              <a:rPr lang="en-US" sz="1200" dirty="0" err="1">
                <a:solidFill>
                  <a:srgbClr val="746558"/>
                </a:solidFill>
                <a:latin typeface="Gelasio" pitchFamily="34" charset="0"/>
                <a:ea typeface="Gelasio" pitchFamily="34" charset="-122"/>
                <a:cs typeface="Gelasio" pitchFamily="34" charset="-120"/>
              </a:rPr>
              <a:t>overall_ma</a:t>
            </a:r>
            <a:endParaRPr lang="en-US" sz="1200" dirty="0">
              <a:solidFill>
                <a:srgbClr val="746558"/>
              </a:solidFill>
              <a:latin typeface="Gelasio" pitchFamily="34" charset="0"/>
              <a:ea typeface="Gelasio" pitchFamily="34" charset="-122"/>
              <a:cs typeface="Gelasio"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6558"/>
                </a:solidFill>
                <a:latin typeface="Gelasio" pitchFamily="34" charset="0"/>
                <a:ea typeface="Gelasio" pitchFamily="34" charset="-122"/>
              </a:rPr>
              <a:t>Training scores 0.97, which dropped to 0.87 for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46558"/>
              </a:solidFill>
              <a:latin typeface="Gelasio" pitchFamily="34" charset="0"/>
              <a:ea typeface="Gelasio" pitchFamily="34" charset="-122"/>
            </a:endParaRPr>
          </a:p>
          <a:p>
            <a:r>
              <a:rPr lang="en-GB" b="1" dirty="0">
                <a:solidFill>
                  <a:srgbClr val="0E0E0E"/>
                </a:solidFill>
                <a:effectLst/>
                <a:latin typeface=".SF NS"/>
              </a:rPr>
              <a:t>Interpretation: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Training Performance</a:t>
            </a:r>
            <a:r>
              <a:rPr lang="en-GB" dirty="0">
                <a:solidFill>
                  <a:srgbClr val="0E0E0E"/>
                </a:solidFill>
                <a:effectLst/>
                <a:latin typeface=".SF NS"/>
              </a:rPr>
              <a:t>: The model shows very high accuracy, precision, recall, and F1 score of 0.97, indicating it performs exceptionally well on the training data. This suggests that the model has learned the patterns in the training data effectively.</a:t>
            </a:r>
          </a:p>
          <a:p>
            <a:r>
              <a:rPr lang="en-GB" dirty="0">
                <a:solidFill>
                  <a:srgbClr val="0E0E0E"/>
                </a:solidFill>
                <a:effectLst/>
                <a:latin typeface=".SF NS"/>
              </a:rPr>
              <a:t>• </a:t>
            </a:r>
            <a:r>
              <a:rPr lang="en-GB" b="1" dirty="0">
                <a:solidFill>
                  <a:srgbClr val="0E0E0E"/>
                </a:solidFill>
                <a:effectLst/>
                <a:latin typeface=".SF NS"/>
              </a:rPr>
              <a:t>Testing Performance</a:t>
            </a:r>
            <a:r>
              <a:rPr lang="en-GB" dirty="0">
                <a:solidFill>
                  <a:srgbClr val="0E0E0E"/>
                </a:solidFill>
                <a:effectLst/>
                <a:latin typeface=".SF NS"/>
              </a:rPr>
              <a:t>: The metrics for testing data are lower (0.87), which indicates a drop in performance. This suggests that while the model is well-tuned for the training data, it may not generalise as well to new, unseen data.</a:t>
            </a:r>
          </a:p>
          <a:p>
            <a:br>
              <a:rPr lang="en-GB" dirty="0">
                <a:solidFill>
                  <a:srgbClr val="0E0E0E"/>
                </a:solidFill>
                <a:effectLst/>
                <a:latin typeface=".SF NS"/>
              </a:rPr>
            </a:br>
            <a:endParaRPr lang="en-GB" dirty="0">
              <a:solidFill>
                <a:srgbClr val="0E0E0E"/>
              </a:solidFill>
              <a:effectLst/>
              <a:latin typeface=".SF NS"/>
            </a:endParaRPr>
          </a:p>
          <a:p>
            <a:r>
              <a:rPr lang="en-GB" b="1" dirty="0">
                <a:solidFill>
                  <a:srgbClr val="0E0E0E"/>
                </a:solidFill>
                <a:effectLst/>
                <a:latin typeface=".SF NS"/>
              </a:rPr>
              <a:t>Summary:</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The Random Forest model performs exceptionally on training data but shows a notable decrease in performance on testing data, indicating potential overfitting. The high performance on the training set suggests that the model is effectively capturing the relationships in the data, but the drop in testing performance highlights the need for further evaluation and possibly adjustments to improve generalisation.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GB" dirty="0">
              <a:solidFill>
                <a:srgbClr val="0E0E0E"/>
              </a:solidFill>
              <a:effectLst/>
              <a:latin typeface=".SF NS"/>
            </a:endParaRPr>
          </a:p>
          <a:p>
            <a:pPr lvl="1"/>
            <a:endParaRPr lang="en-GB" dirty="0">
              <a:solidFill>
                <a:srgbClr val="0E0E0E"/>
              </a:solidFill>
              <a:effectLst/>
              <a:latin typeface=".SF N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solidFill>
                  <a:srgbClr val="E1E1E6"/>
                </a:solidFill>
                <a:effectLst/>
                <a:latin typeface="Menlo" panose="020B0609030804020204" pitchFamily="49" charset="0"/>
              </a:rPr>
              <a:t>Fossilisation is a rare occurrence, with only a fraction of organisms becoming preserved and even fewer being discovered. Environmental factors, biological processes, and geological activities contribute to the uneven distribution and preservation of fossils (Smith, 2003; Peters &amp; Foote, 2001). As a result, the available data often represents only a partial view of the ancient biosphere, with significant gaps in information about the behaviour, physiology, and interactions of extinct species (Gould, 1989).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solidFill>
                  <a:srgbClr val="E1E1E6"/>
                </a:solidFill>
                <a:effectLst/>
                <a:latin typeface="Menlo" panose="020B0609030804020204" pitchFamily="49" charset="0"/>
              </a:rPr>
              <a:t>In light of these challenges, the integration of machine learning into palaeontology presents a transformative opportunity. Machine learning techniques have the potential to revolutionise the field by uncovering patterns and relationships within fossil data that might be overlooked using traditional methods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572796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 1 and random forest </a:t>
            </a:r>
          </a:p>
          <a:p>
            <a:r>
              <a:rPr lang="en-GB" dirty="0">
                <a:solidFill>
                  <a:srgbClr val="0E0E0E"/>
                </a:solidFill>
                <a:effectLst/>
                <a:latin typeface=".SF NS"/>
              </a:rPr>
              <a:t>• </a:t>
            </a:r>
            <a:r>
              <a:rPr lang="en-GB" b="1" dirty="0">
                <a:solidFill>
                  <a:srgbClr val="0E0E0E"/>
                </a:solidFill>
                <a:effectLst/>
                <a:latin typeface=".SF NS"/>
              </a:rPr>
              <a:t>Overfitting Indicated</a:t>
            </a:r>
            <a:r>
              <a:rPr lang="en-GB" dirty="0">
                <a:solidFill>
                  <a:srgbClr val="0E0E0E"/>
                </a:solidFill>
                <a:effectLst/>
                <a:latin typeface=".SF NS"/>
              </a:rPr>
              <a:t>: Training score quickly approaches near-perfect accuracy, while cross-validation score increases more slowly and remains lower.</a:t>
            </a:r>
          </a:p>
          <a:p>
            <a:r>
              <a:rPr lang="en-GB" dirty="0">
                <a:solidFill>
                  <a:srgbClr val="0E0E0E"/>
                </a:solidFill>
                <a:effectLst/>
                <a:latin typeface=".SF NS"/>
              </a:rPr>
              <a:t>• </a:t>
            </a:r>
            <a:r>
              <a:rPr lang="en-GB" b="1" dirty="0">
                <a:solidFill>
                  <a:srgbClr val="0E0E0E"/>
                </a:solidFill>
                <a:effectLst/>
                <a:latin typeface=".SF NS"/>
              </a:rPr>
              <a:t>Discrepancy in Scores</a:t>
            </a:r>
            <a:r>
              <a:rPr lang="en-GB" dirty="0">
                <a:solidFill>
                  <a:srgbClr val="0E0E0E"/>
                </a:solidFill>
                <a:effectLst/>
                <a:latin typeface=".SF NS"/>
              </a:rPr>
              <a:t>: The gap between training and cross-validation scores highlights the model’s struggle to generalise to new data, with a tendency to overfit.</a:t>
            </a:r>
          </a:p>
          <a:p>
            <a:r>
              <a:rPr lang="en-GB" dirty="0">
                <a:solidFill>
                  <a:srgbClr val="0E0E0E"/>
                </a:solidFill>
                <a:effectLst/>
                <a:latin typeface=".SF NS"/>
              </a:rPr>
              <a:t>• </a:t>
            </a:r>
            <a:r>
              <a:rPr lang="en-GB" b="1" dirty="0">
                <a:solidFill>
                  <a:srgbClr val="0E0E0E"/>
                </a:solidFill>
                <a:effectLst/>
                <a:latin typeface=".SF NS"/>
              </a:rPr>
              <a:t>Narrowing Gap with More Data</a:t>
            </a:r>
            <a:r>
              <a:rPr lang="en-GB" dirty="0">
                <a:solidFill>
                  <a:srgbClr val="0E0E0E"/>
                </a:solidFill>
                <a:effectLst/>
                <a:latin typeface=".SF NS"/>
              </a:rPr>
              <a:t>: While the gap slightly decreases with additional data, the model still performs better on training data compared to cross-validation data.</a:t>
            </a:r>
          </a:p>
          <a:p>
            <a:r>
              <a:rPr lang="en-GB" dirty="0">
                <a:solidFill>
                  <a:srgbClr val="0E0E0E"/>
                </a:solidFill>
                <a:effectLst/>
                <a:latin typeface=".SF NS"/>
              </a:rPr>
              <a:t>• </a:t>
            </a:r>
            <a:r>
              <a:rPr lang="en-GB" b="1" dirty="0">
                <a:solidFill>
                  <a:srgbClr val="0E0E0E"/>
                </a:solidFill>
                <a:effectLst/>
                <a:latin typeface=".SF NS"/>
              </a:rPr>
              <a:t>Recommendations</a:t>
            </a:r>
            <a:r>
              <a:rPr lang="en-GB" dirty="0">
                <a:solidFill>
                  <a:srgbClr val="0E0E0E"/>
                </a:solidFill>
                <a:effectLst/>
                <a:latin typeface=".SF NS"/>
              </a:rPr>
              <a:t>:</a:t>
            </a:r>
          </a:p>
          <a:p>
            <a:r>
              <a:rPr lang="en-GB" dirty="0">
                <a:solidFill>
                  <a:srgbClr val="0E0E0E"/>
                </a:solidFill>
                <a:effectLst/>
                <a:latin typeface=".SF NS"/>
              </a:rPr>
              <a:t>• </a:t>
            </a:r>
            <a:r>
              <a:rPr lang="en-GB" b="1" dirty="0">
                <a:solidFill>
                  <a:srgbClr val="0E0E0E"/>
                </a:solidFill>
                <a:effectLst/>
                <a:latin typeface=".SF NS"/>
              </a:rPr>
              <a:t>Advanced Feature Selection</a:t>
            </a:r>
            <a:r>
              <a:rPr lang="en-GB" dirty="0">
                <a:solidFill>
                  <a:srgbClr val="0E0E0E"/>
                </a:solidFill>
                <a:effectLst/>
                <a:latin typeface=".SF NS"/>
              </a:rPr>
              <a:t>: Focus on the most relevant features to reduce complexity and potential noise.</a:t>
            </a:r>
          </a:p>
          <a:p>
            <a:r>
              <a:rPr lang="en-GB" dirty="0">
                <a:solidFill>
                  <a:srgbClr val="0E0E0E"/>
                </a:solidFill>
                <a:effectLst/>
                <a:latin typeface=".SF NS"/>
              </a:rPr>
              <a:t>• </a:t>
            </a:r>
            <a:r>
              <a:rPr lang="en-GB" b="1" dirty="0">
                <a:solidFill>
                  <a:srgbClr val="0E0E0E"/>
                </a:solidFill>
                <a:effectLst/>
                <a:latin typeface=".SF NS"/>
              </a:rPr>
              <a:t>Ensemble Methods</a:t>
            </a:r>
            <a:r>
              <a:rPr lang="en-GB" dirty="0">
                <a:solidFill>
                  <a:srgbClr val="0E0E0E"/>
                </a:solidFill>
                <a:effectLst/>
                <a:latin typeface=".SF NS"/>
              </a:rPr>
              <a:t>: Use techniques like Random Forests or Gradient Boosting to improve robustness and generalisation by combining predictions from multiple models.</a:t>
            </a:r>
          </a:p>
          <a:p>
            <a:r>
              <a:rPr lang="en-GB" dirty="0">
                <a:solidFill>
                  <a:srgbClr val="0E0E0E"/>
                </a:solidFill>
                <a:effectLst/>
                <a:latin typeface=".SF NS"/>
              </a:rPr>
              <a:t>• </a:t>
            </a:r>
            <a:r>
              <a:rPr lang="en-GB" b="1" dirty="0">
                <a:solidFill>
                  <a:srgbClr val="0E0E0E"/>
                </a:solidFill>
                <a:effectLst/>
                <a:latin typeface=".SF NS"/>
              </a:rPr>
              <a:t>Geographical Features</a:t>
            </a:r>
            <a:r>
              <a:rPr lang="en-GB" dirty="0">
                <a:solidFill>
                  <a:srgbClr val="0E0E0E"/>
                </a:solidFill>
                <a:effectLst/>
                <a:latin typeface=".SF NS"/>
              </a:rPr>
              <a:t>: The model’s heavy reliance on latitude and longitude suggests overfitting to these specific features, indicating the need for a balanced approach to feature selection and model evaluation to avoid undue influence from a few variables.</a:t>
            </a:r>
          </a:p>
          <a:p>
            <a:endParaRPr lang="en-GB" dirty="0">
              <a:solidFill>
                <a:srgbClr val="0E0E0E"/>
              </a:solidFill>
              <a:effectLst/>
              <a:latin typeface=".SF NS"/>
            </a:endParaRPr>
          </a:p>
          <a:p>
            <a:r>
              <a:rPr lang="en-GB" dirty="0">
                <a:solidFill>
                  <a:srgbClr val="0E0E0E"/>
                </a:solidFill>
                <a:effectLst/>
                <a:latin typeface=".SF NS"/>
              </a:rPr>
              <a:t>Decision tree 2 </a:t>
            </a:r>
          </a:p>
          <a:p>
            <a:r>
              <a:rPr lang="en-GB" dirty="0">
                <a:solidFill>
                  <a:srgbClr val="0E0E0E"/>
                </a:solidFill>
                <a:effectLst/>
                <a:latin typeface=".SF NS"/>
              </a:rPr>
              <a:t>• </a:t>
            </a:r>
            <a:r>
              <a:rPr lang="en-GB" b="1" dirty="0">
                <a:solidFill>
                  <a:srgbClr val="0E0E0E"/>
                </a:solidFill>
                <a:effectLst/>
                <a:latin typeface=".SF NS"/>
              </a:rPr>
              <a:t>Reduction in Depth</a:t>
            </a:r>
            <a:r>
              <a:rPr lang="en-GB" dirty="0">
                <a:solidFill>
                  <a:srgbClr val="0E0E0E"/>
                </a:solidFill>
                <a:effectLst/>
                <a:latin typeface=".SF NS"/>
              </a:rPr>
              <a:t>: Simplifying the tree from depth 15 to 5 aimed to reduce overfitting and improve generalisation.</a:t>
            </a:r>
          </a:p>
          <a:p>
            <a:r>
              <a:rPr lang="en-GB" dirty="0">
                <a:solidFill>
                  <a:srgbClr val="0E0E0E"/>
                </a:solidFill>
                <a:effectLst/>
                <a:latin typeface=".SF NS"/>
              </a:rPr>
              <a:t>• </a:t>
            </a:r>
            <a:r>
              <a:rPr lang="en-GB" b="1" dirty="0">
                <a:solidFill>
                  <a:srgbClr val="0E0E0E"/>
                </a:solidFill>
                <a:effectLst/>
                <a:latin typeface=".SF NS"/>
              </a:rPr>
              <a:t>Improved Generalisation</a:t>
            </a:r>
            <a:r>
              <a:rPr lang="en-GB" dirty="0">
                <a:solidFill>
                  <a:srgbClr val="0E0E0E"/>
                </a:solidFill>
                <a:effectLst/>
                <a:latin typeface=".SF NS"/>
              </a:rPr>
              <a:t>: The new learning curve shows a significant narrowing of the gap between training and cross-validation scores, indicating better generalisation to unseen data.</a:t>
            </a:r>
          </a:p>
          <a:p>
            <a:r>
              <a:rPr lang="en-GB" dirty="0">
                <a:solidFill>
                  <a:srgbClr val="0E0E0E"/>
                </a:solidFill>
                <a:effectLst/>
                <a:latin typeface=".SF NS"/>
              </a:rPr>
              <a:t>• </a:t>
            </a:r>
            <a:r>
              <a:rPr lang="en-GB" b="1" dirty="0">
                <a:solidFill>
                  <a:srgbClr val="0E0E0E"/>
                </a:solidFill>
                <a:effectLst/>
                <a:latin typeface=".SF NS"/>
              </a:rPr>
              <a:t>Performance Impact</a:t>
            </a:r>
            <a:r>
              <a:rPr lang="en-GB" dirty="0">
                <a:solidFill>
                  <a:srgbClr val="0E0E0E"/>
                </a:solidFill>
                <a:effectLst/>
                <a:latin typeface=".SF NS"/>
              </a:rPr>
              <a:t>: Despite improved generalisation, there was a dramatic drop in accuracy, precision, recall, and F1 score, suggesting the model is now underfitting due to excessive simplification.</a:t>
            </a:r>
          </a:p>
          <a:p>
            <a:r>
              <a:rPr lang="en-GB" dirty="0">
                <a:solidFill>
                  <a:srgbClr val="0E0E0E"/>
                </a:solidFill>
                <a:effectLst/>
                <a:latin typeface=".SF NS"/>
              </a:rPr>
              <a:t>• </a:t>
            </a:r>
            <a:r>
              <a:rPr lang="en-GB" b="1" dirty="0">
                <a:solidFill>
                  <a:srgbClr val="0E0E0E"/>
                </a:solidFill>
                <a:effectLst/>
                <a:latin typeface=".SF NS"/>
              </a:rPr>
              <a:t>Recommendation</a:t>
            </a:r>
            <a:r>
              <a:rPr lang="en-GB" dirty="0">
                <a:solidFill>
                  <a:srgbClr val="0E0E0E"/>
                </a:solidFill>
                <a:effectLst/>
                <a:latin typeface=".SF NS"/>
              </a:rPr>
              <a:t>: Explore more sophisticated techniques, such as ensemble methods, to balance model complexity and generalisation, addressing the trade-off between overfitting and underfitting.</a:t>
            </a:r>
          </a:p>
          <a:p>
            <a:endParaRPr lang="en-GB" dirty="0">
              <a:solidFill>
                <a:srgbClr val="0E0E0E"/>
              </a:solidFill>
              <a:effectLst/>
              <a:latin typeface=".SF N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319086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44866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800602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0E0E0E"/>
                </a:solidFill>
                <a:effectLst/>
                <a:latin typeface=".SF NS"/>
              </a:rPr>
              <a:t>Learning Curve Analysis for Random Forest and K-Nearest Neighbours (KNN)</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Overfitting Indicated</a:t>
            </a:r>
            <a:r>
              <a:rPr lang="en-GB" dirty="0">
                <a:solidFill>
                  <a:srgbClr val="0E0E0E"/>
                </a:solidFill>
                <a:effectLst/>
                <a:latin typeface=".SF NS"/>
              </a:rPr>
              <a:t>: Both the Random Forest and KNN models exhibit severe overfitting.</a:t>
            </a:r>
          </a:p>
          <a:p>
            <a:r>
              <a:rPr lang="en-GB" dirty="0">
                <a:solidFill>
                  <a:srgbClr val="0E0E0E"/>
                </a:solidFill>
                <a:effectLst/>
                <a:latin typeface=".SF NS"/>
              </a:rPr>
              <a:t>• </a:t>
            </a:r>
            <a:r>
              <a:rPr lang="en-GB" b="1" dirty="0">
                <a:solidFill>
                  <a:srgbClr val="0E0E0E"/>
                </a:solidFill>
                <a:effectLst/>
                <a:latin typeface=".SF NS"/>
              </a:rPr>
              <a:t>Training Score</a:t>
            </a:r>
            <a:r>
              <a:rPr lang="en-GB" dirty="0">
                <a:solidFill>
                  <a:srgbClr val="0E0E0E"/>
                </a:solidFill>
                <a:effectLst/>
                <a:latin typeface=".SF NS"/>
              </a:rPr>
              <a:t>: Remains consistently high (1.0) across various training set sizes, indicating perfect memorisation of the training data.</a:t>
            </a:r>
          </a:p>
          <a:p>
            <a:r>
              <a:rPr lang="en-GB" dirty="0">
                <a:solidFill>
                  <a:srgbClr val="0E0E0E"/>
                </a:solidFill>
                <a:effectLst/>
                <a:latin typeface=".SF NS"/>
              </a:rPr>
              <a:t>• </a:t>
            </a:r>
            <a:r>
              <a:rPr lang="en-GB" b="1" dirty="0">
                <a:solidFill>
                  <a:srgbClr val="0E0E0E"/>
                </a:solidFill>
                <a:effectLst/>
                <a:latin typeface=".SF NS"/>
              </a:rPr>
              <a:t>Cross-Validation Score</a:t>
            </a:r>
            <a:r>
              <a:rPr lang="en-GB" dirty="0">
                <a:solidFill>
                  <a:srgbClr val="0E0E0E"/>
                </a:solidFill>
                <a:effectLst/>
                <a:latin typeface=".SF NS"/>
              </a:rPr>
              <a:t>: Starts low and increases gradually with larger training sets but remains significantly lower than the training score, showing poor generalisation.</a:t>
            </a:r>
          </a:p>
          <a:p>
            <a:r>
              <a:rPr lang="en-GB" dirty="0">
                <a:solidFill>
                  <a:srgbClr val="0E0E0E"/>
                </a:solidFill>
                <a:effectLst/>
                <a:latin typeface=".SF NS"/>
              </a:rPr>
              <a:t>• </a:t>
            </a:r>
            <a:r>
              <a:rPr lang="en-GB" b="1" dirty="0">
                <a:solidFill>
                  <a:srgbClr val="0E0E0E"/>
                </a:solidFill>
                <a:effectLst/>
                <a:latin typeface=".SF NS"/>
              </a:rPr>
              <a:t>Performance Gap</a:t>
            </a:r>
            <a:r>
              <a:rPr lang="en-GB" dirty="0">
                <a:solidFill>
                  <a:srgbClr val="0E0E0E"/>
                </a:solidFill>
                <a:effectLst/>
                <a:latin typeface=".SF NS"/>
              </a:rPr>
              <a:t>: The large gap between training and cross-validation scores highlights that the models are too complex, fitting the training data perfectly but failing to generalise to new, unseen data.</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751965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974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15 features, 1 target – Geographic location, preservation quality and type, measurements, rock type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2741 Observations</a:t>
            </a:r>
          </a:p>
          <a:p>
            <a:pPr marL="628650" lvl="1" indent="-171450">
              <a:buFont typeface="Arial" panose="020B0604020202020204" pitchFamily="34" charset="0"/>
              <a:buChar char="•"/>
            </a:pPr>
            <a:r>
              <a:rPr lang="en-US" dirty="0"/>
              <a:t>2 Clades, 8 Orders, 118 Families, 380 </a:t>
            </a:r>
            <a:r>
              <a:rPr lang="en-US" dirty="0" err="1"/>
              <a:t>Genra</a:t>
            </a:r>
            <a:r>
              <a:rPr lang="en-US" dirty="0"/>
              <a:t>, 386 species (Unique)</a:t>
            </a:r>
          </a:p>
          <a:p>
            <a:pPr marL="171450" lvl="0" indent="-171450">
              <a:buFont typeface="Arial" panose="020B0604020202020204" pitchFamily="34" charset="0"/>
              <a:buChar char="•"/>
            </a:pPr>
            <a:r>
              <a:rPr lang="en-US" dirty="0"/>
              <a:t>37 Countries</a:t>
            </a:r>
          </a:p>
          <a:p>
            <a:pPr marL="171450" lvl="0" indent="-171450">
              <a:buFont typeface="Arial" panose="020B0604020202020204" pitchFamily="34" charset="0"/>
              <a:buChar char="•"/>
            </a:pPr>
            <a:r>
              <a:rPr lang="en-US" dirty="0"/>
              <a:t>22 Specimen Parts </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0807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pic>
        <p:nvPicPr>
          <p:cNvPr id="16" name="Picture 15" descr="A poster of a dinosaur&#10;&#10;Description automatically generated">
            <a:extLst>
              <a:ext uri="{FF2B5EF4-FFF2-40B4-BE49-F238E27FC236}">
                <a16:creationId xmlns:a16="http://schemas.microsoft.com/office/drawing/2014/main" id="{D4A61DC7-0460-3D01-6CBF-030B7A6BC1E3}"/>
              </a:ext>
            </a:extLst>
          </p:cNvPr>
          <p:cNvPicPr>
            <a:picLocks noChangeAspect="1"/>
          </p:cNvPicPr>
          <p:nvPr/>
        </p:nvPicPr>
        <p:blipFill>
          <a:blip r:embed="rId3"/>
          <a:stretch>
            <a:fillRect/>
          </a:stretch>
        </p:blipFill>
        <p:spPr>
          <a:xfrm>
            <a:off x="-16933" y="-113694"/>
            <a:ext cx="14630399" cy="8360227"/>
          </a:xfrm>
          <a:prstGeom prst="rect">
            <a:avLst/>
          </a:prstGeom>
        </p:spPr>
      </p:pic>
      <p:sp>
        <p:nvSpPr>
          <p:cNvPr id="17" name="Text 2">
            <a:extLst>
              <a:ext uri="{FF2B5EF4-FFF2-40B4-BE49-F238E27FC236}">
                <a16:creationId xmlns:a16="http://schemas.microsoft.com/office/drawing/2014/main" id="{DD53F4E9-19A4-8416-8E07-A895F3B7B929}"/>
              </a:ext>
            </a:extLst>
          </p:cNvPr>
          <p:cNvSpPr/>
          <p:nvPr/>
        </p:nvSpPr>
        <p:spPr>
          <a:xfrm>
            <a:off x="2150969" y="6557387"/>
            <a:ext cx="12157697" cy="771525"/>
          </a:xfrm>
          <a:prstGeom prst="rect">
            <a:avLst/>
          </a:prstGeom>
          <a:noFill/>
          <a:ln/>
        </p:spPr>
        <p:txBody>
          <a:bodyPr wrap="square" rtlCol="0" anchor="t"/>
          <a:lstStyle/>
          <a:p>
            <a:pPr marL="0" indent="0">
              <a:lnSpc>
                <a:spcPts val="3038"/>
              </a:lnSpc>
              <a:buNone/>
            </a:pPr>
            <a:r>
              <a:rPr lang="en-US" sz="2430" b="1" dirty="0">
                <a:solidFill>
                  <a:srgbClr val="484237"/>
                </a:solidFill>
                <a:latin typeface="Gelasio" pitchFamily="34" charset="0"/>
                <a:ea typeface="Gelasio" pitchFamily="34" charset="-122"/>
                <a:cs typeface="Gelasio" pitchFamily="34" charset="-120"/>
              </a:rPr>
              <a:t>PaleoPredictive Modelling: Leveraging Machine Learning for Fossil Species Classification</a:t>
            </a:r>
            <a:endParaRPr lang="en-US" sz="2430" dirty="0"/>
          </a:p>
        </p:txBody>
      </p:sp>
    </p:spTree>
    <p:extLst>
      <p:ext uri="{BB962C8B-B14F-4D97-AF65-F5344CB8AC3E}">
        <p14:creationId xmlns:p14="http://schemas.microsoft.com/office/powerpoint/2010/main" val="422430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pic>
        <p:nvPicPr>
          <p:cNvPr id="4" name="Picture 3">
            <a:extLst>
              <a:ext uri="{FF2B5EF4-FFF2-40B4-BE49-F238E27FC236}">
                <a16:creationId xmlns:a16="http://schemas.microsoft.com/office/drawing/2014/main" id="{90EE2443-7CB6-09A7-451E-9F903C38C02C}"/>
              </a:ext>
            </a:extLst>
          </p:cNvPr>
          <p:cNvPicPr>
            <a:picLocks noChangeAspect="1"/>
          </p:cNvPicPr>
          <p:nvPr/>
        </p:nvPicPr>
        <p:blipFill>
          <a:blip r:embed="rId3"/>
          <a:stretch>
            <a:fillRect/>
          </a:stretch>
        </p:blipFill>
        <p:spPr>
          <a:xfrm>
            <a:off x="23004" y="39651"/>
            <a:ext cx="4983183" cy="3313733"/>
          </a:xfrm>
          <a:prstGeom prst="rect">
            <a:avLst/>
          </a:prstGeom>
        </p:spPr>
      </p:pic>
      <p:pic>
        <p:nvPicPr>
          <p:cNvPr id="5" name="Picture 4">
            <a:extLst>
              <a:ext uri="{FF2B5EF4-FFF2-40B4-BE49-F238E27FC236}">
                <a16:creationId xmlns:a16="http://schemas.microsoft.com/office/drawing/2014/main" id="{A51A83F8-667A-8B88-F4DB-194F0808AAB9}"/>
              </a:ext>
            </a:extLst>
          </p:cNvPr>
          <p:cNvPicPr>
            <a:picLocks noChangeAspect="1"/>
          </p:cNvPicPr>
          <p:nvPr/>
        </p:nvPicPr>
        <p:blipFill>
          <a:blip r:embed="rId4"/>
          <a:stretch>
            <a:fillRect/>
          </a:stretch>
        </p:blipFill>
        <p:spPr>
          <a:xfrm>
            <a:off x="4983183" y="0"/>
            <a:ext cx="4664036" cy="3324723"/>
          </a:xfrm>
          <a:prstGeom prst="rect">
            <a:avLst/>
          </a:prstGeom>
        </p:spPr>
      </p:pic>
      <p:pic>
        <p:nvPicPr>
          <p:cNvPr id="6" name="Picture 5">
            <a:extLst>
              <a:ext uri="{FF2B5EF4-FFF2-40B4-BE49-F238E27FC236}">
                <a16:creationId xmlns:a16="http://schemas.microsoft.com/office/drawing/2014/main" id="{CF13146E-963F-1979-14D7-E335AAB6C0BD}"/>
              </a:ext>
            </a:extLst>
          </p:cNvPr>
          <p:cNvPicPr>
            <a:picLocks noChangeAspect="1"/>
          </p:cNvPicPr>
          <p:nvPr/>
        </p:nvPicPr>
        <p:blipFill>
          <a:blip r:embed="rId5"/>
          <a:stretch>
            <a:fillRect/>
          </a:stretch>
        </p:blipFill>
        <p:spPr>
          <a:xfrm>
            <a:off x="-2304" y="5776110"/>
            <a:ext cx="4662797" cy="2445799"/>
          </a:xfrm>
          <a:prstGeom prst="rect">
            <a:avLst/>
          </a:prstGeom>
        </p:spPr>
      </p:pic>
      <p:pic>
        <p:nvPicPr>
          <p:cNvPr id="8" name="Picture 7">
            <a:extLst>
              <a:ext uri="{FF2B5EF4-FFF2-40B4-BE49-F238E27FC236}">
                <a16:creationId xmlns:a16="http://schemas.microsoft.com/office/drawing/2014/main" id="{D68181FF-743A-D89B-EBD9-170FD6867A7D}"/>
              </a:ext>
            </a:extLst>
          </p:cNvPr>
          <p:cNvPicPr>
            <a:picLocks noChangeAspect="1"/>
          </p:cNvPicPr>
          <p:nvPr/>
        </p:nvPicPr>
        <p:blipFill>
          <a:blip r:embed="rId6"/>
          <a:stretch>
            <a:fillRect/>
          </a:stretch>
        </p:blipFill>
        <p:spPr>
          <a:xfrm>
            <a:off x="-69287" y="2938602"/>
            <a:ext cx="4710318" cy="2860581"/>
          </a:xfrm>
          <a:prstGeom prst="rect">
            <a:avLst/>
          </a:prstGeom>
        </p:spPr>
      </p:pic>
      <p:pic>
        <p:nvPicPr>
          <p:cNvPr id="9" name="Picture 8">
            <a:extLst>
              <a:ext uri="{FF2B5EF4-FFF2-40B4-BE49-F238E27FC236}">
                <a16:creationId xmlns:a16="http://schemas.microsoft.com/office/drawing/2014/main" id="{862334B3-1F09-A6B4-F907-45693DC2C417}"/>
              </a:ext>
            </a:extLst>
          </p:cNvPr>
          <p:cNvPicPr>
            <a:picLocks noChangeAspect="1"/>
          </p:cNvPicPr>
          <p:nvPr/>
        </p:nvPicPr>
        <p:blipFill>
          <a:blip r:embed="rId7"/>
          <a:stretch>
            <a:fillRect/>
          </a:stretch>
        </p:blipFill>
        <p:spPr>
          <a:xfrm>
            <a:off x="9624214" y="0"/>
            <a:ext cx="4984512" cy="3788229"/>
          </a:xfrm>
          <a:prstGeom prst="rect">
            <a:avLst/>
          </a:prstGeom>
        </p:spPr>
      </p:pic>
      <p:pic>
        <p:nvPicPr>
          <p:cNvPr id="15" name="Picture 14" descr="A diagram of different colored circles&#10;&#10;Description automatically generated">
            <a:extLst>
              <a:ext uri="{FF2B5EF4-FFF2-40B4-BE49-F238E27FC236}">
                <a16:creationId xmlns:a16="http://schemas.microsoft.com/office/drawing/2014/main" id="{C776A4B9-5E1D-D5DC-F3DE-B7894540AF6B}"/>
              </a:ext>
            </a:extLst>
          </p:cNvPr>
          <p:cNvPicPr>
            <a:picLocks noChangeAspect="1"/>
          </p:cNvPicPr>
          <p:nvPr/>
        </p:nvPicPr>
        <p:blipFill>
          <a:blip r:embed="rId8"/>
          <a:stretch>
            <a:fillRect/>
          </a:stretch>
        </p:blipFill>
        <p:spPr>
          <a:xfrm>
            <a:off x="4641031" y="3334236"/>
            <a:ext cx="7357316" cy="4904877"/>
          </a:xfrm>
          <a:prstGeom prst="rect">
            <a:avLst/>
          </a:prstGeom>
        </p:spPr>
      </p:pic>
    </p:spTree>
    <p:extLst>
      <p:ext uri="{BB962C8B-B14F-4D97-AF65-F5344CB8AC3E}">
        <p14:creationId xmlns:p14="http://schemas.microsoft.com/office/powerpoint/2010/main" val="262941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pic>
        <p:nvPicPr>
          <p:cNvPr id="4" name="Picture 3">
            <a:extLst>
              <a:ext uri="{FF2B5EF4-FFF2-40B4-BE49-F238E27FC236}">
                <a16:creationId xmlns:a16="http://schemas.microsoft.com/office/drawing/2014/main" id="{EFB232F8-6D9C-D3C4-C470-51D06AB7221C}"/>
              </a:ext>
            </a:extLst>
          </p:cNvPr>
          <p:cNvPicPr>
            <a:picLocks noChangeAspect="1"/>
          </p:cNvPicPr>
          <p:nvPr/>
        </p:nvPicPr>
        <p:blipFill>
          <a:blip r:embed="rId3"/>
          <a:stretch>
            <a:fillRect/>
          </a:stretch>
        </p:blipFill>
        <p:spPr>
          <a:xfrm>
            <a:off x="0" y="0"/>
            <a:ext cx="14633946" cy="8229600"/>
          </a:xfrm>
          <a:prstGeom prst="rect">
            <a:avLst/>
          </a:prstGeom>
        </p:spPr>
      </p:pic>
    </p:spTree>
    <p:extLst>
      <p:ext uri="{BB962C8B-B14F-4D97-AF65-F5344CB8AC3E}">
        <p14:creationId xmlns:p14="http://schemas.microsoft.com/office/powerpoint/2010/main" val="40596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83550" y="977741"/>
            <a:ext cx="6192798" cy="699611"/>
          </a:xfrm>
          <a:prstGeom prst="rect">
            <a:avLst/>
          </a:prstGeom>
          <a:noFill/>
          <a:ln/>
        </p:spPr>
        <p:txBody>
          <a:bodyPr wrap="none" rtlCol="0" anchor="t"/>
          <a:lstStyle/>
          <a:p>
            <a:pPr marL="0" indent="0">
              <a:lnSpc>
                <a:spcPts val="5509"/>
              </a:lnSpc>
              <a:buNone/>
            </a:pPr>
            <a:r>
              <a:rPr lang="en-US" sz="4407" b="1" dirty="0">
                <a:solidFill>
                  <a:srgbClr val="484237"/>
                </a:solidFill>
                <a:latin typeface="Gelasio" pitchFamily="34" charset="0"/>
                <a:ea typeface="Gelasio" pitchFamily="34" charset="-122"/>
                <a:cs typeface="Gelasio" pitchFamily="34" charset="-120"/>
              </a:rPr>
              <a:t>Hypothesis Formation</a:t>
            </a:r>
            <a:endParaRPr lang="en-US" sz="4407" dirty="0"/>
          </a:p>
        </p:txBody>
      </p:sp>
      <p:sp>
        <p:nvSpPr>
          <p:cNvPr id="6" name="Shape 3"/>
          <p:cNvSpPr/>
          <p:nvPr/>
        </p:nvSpPr>
        <p:spPr>
          <a:xfrm>
            <a:off x="783550" y="2013109"/>
            <a:ext cx="7576899" cy="5238750"/>
          </a:xfrm>
          <a:prstGeom prst="roundRect">
            <a:avLst>
              <a:gd name="adj" fmla="val 641"/>
            </a:avLst>
          </a:prstGeom>
          <a:noFill/>
          <a:ln w="7620">
            <a:solidFill>
              <a:srgbClr val="000000">
                <a:alpha val="8000"/>
              </a:srgbClr>
            </a:solidFill>
            <a:prstDash val="solid"/>
          </a:ln>
        </p:spPr>
        <p:txBody>
          <a:bodyPr/>
          <a:lstStyle/>
          <a:p>
            <a:endParaRPr lang="en-GB"/>
          </a:p>
        </p:txBody>
      </p:sp>
      <p:sp>
        <p:nvSpPr>
          <p:cNvPr id="7" name="Shape 4"/>
          <p:cNvSpPr/>
          <p:nvPr/>
        </p:nvSpPr>
        <p:spPr>
          <a:xfrm>
            <a:off x="791170" y="2020729"/>
            <a:ext cx="7561659" cy="2790825"/>
          </a:xfrm>
          <a:prstGeom prst="rect">
            <a:avLst/>
          </a:prstGeom>
          <a:solidFill>
            <a:srgbClr val="FFFFFF">
              <a:alpha val="4000"/>
            </a:srgbClr>
          </a:solidFill>
          <a:ln/>
        </p:spPr>
        <p:txBody>
          <a:bodyPr/>
          <a:lstStyle/>
          <a:p>
            <a:endParaRPr lang="en-GB"/>
          </a:p>
        </p:txBody>
      </p:sp>
      <p:sp>
        <p:nvSpPr>
          <p:cNvPr id="8" name="Text 5"/>
          <p:cNvSpPr/>
          <p:nvPr/>
        </p:nvSpPr>
        <p:spPr>
          <a:xfrm>
            <a:off x="1015008" y="2162651"/>
            <a:ext cx="3329345" cy="358140"/>
          </a:xfrm>
          <a:prstGeom prst="rect">
            <a:avLst/>
          </a:prstGeom>
          <a:noFill/>
          <a:ln/>
        </p:spPr>
        <p:txBody>
          <a:bodyPr wrap="none" rtlCol="0" anchor="t"/>
          <a:lstStyle/>
          <a:p>
            <a:pPr marL="0" indent="0">
              <a:lnSpc>
                <a:spcPts val="2821"/>
              </a:lnSpc>
              <a:buNone/>
            </a:pPr>
            <a:r>
              <a:rPr lang="en-US" sz="1763" dirty="0">
                <a:solidFill>
                  <a:srgbClr val="746558"/>
                </a:solidFill>
                <a:latin typeface="Gelasio" pitchFamily="34" charset="0"/>
                <a:ea typeface="Gelasio" pitchFamily="34" charset="-122"/>
                <a:cs typeface="Gelasio" pitchFamily="34" charset="-120"/>
              </a:rPr>
              <a:t>H₁ (Alternative Hypothesis)</a:t>
            </a:r>
            <a:endParaRPr lang="en-US" sz="1763" dirty="0"/>
          </a:p>
        </p:txBody>
      </p:sp>
      <p:sp>
        <p:nvSpPr>
          <p:cNvPr id="9" name="Text 6"/>
          <p:cNvSpPr/>
          <p:nvPr/>
        </p:nvSpPr>
        <p:spPr>
          <a:xfrm>
            <a:off x="4799648" y="2162651"/>
            <a:ext cx="3329345" cy="2506980"/>
          </a:xfrm>
          <a:prstGeom prst="rect">
            <a:avLst/>
          </a:prstGeom>
          <a:noFill/>
          <a:ln/>
        </p:spPr>
        <p:txBody>
          <a:bodyPr wrap="square" rtlCol="0" anchor="t"/>
          <a:lstStyle/>
          <a:p>
            <a:pPr marL="0" indent="0">
              <a:lnSpc>
                <a:spcPts val="2821"/>
              </a:lnSpc>
              <a:buNone/>
            </a:pPr>
            <a:r>
              <a:rPr lang="en-US" sz="1763" dirty="0">
                <a:solidFill>
                  <a:srgbClr val="746558"/>
                </a:solidFill>
                <a:latin typeface="Gelasio" pitchFamily="34" charset="0"/>
                <a:ea typeface="Gelasio" pitchFamily="34" charset="-122"/>
                <a:cs typeface="Gelasio" pitchFamily="34" charset="-120"/>
              </a:rPr>
              <a:t>Machine learning models can accurately determine fossil identifications based on attributes such as geographical location, physical measurements, geological age, and lithological context.</a:t>
            </a:r>
            <a:endParaRPr lang="en-US" sz="1763" dirty="0"/>
          </a:p>
        </p:txBody>
      </p:sp>
      <p:sp>
        <p:nvSpPr>
          <p:cNvPr id="10" name="Shape 7"/>
          <p:cNvSpPr/>
          <p:nvPr/>
        </p:nvSpPr>
        <p:spPr>
          <a:xfrm>
            <a:off x="791170" y="4811554"/>
            <a:ext cx="7561659" cy="2432685"/>
          </a:xfrm>
          <a:prstGeom prst="rect">
            <a:avLst/>
          </a:prstGeom>
          <a:solidFill>
            <a:srgbClr val="000000">
              <a:alpha val="4000"/>
            </a:srgbClr>
          </a:solidFill>
          <a:ln/>
        </p:spPr>
        <p:txBody>
          <a:bodyPr/>
          <a:lstStyle/>
          <a:p>
            <a:endParaRPr lang="en-GB"/>
          </a:p>
        </p:txBody>
      </p:sp>
      <p:sp>
        <p:nvSpPr>
          <p:cNvPr id="11" name="Text 8"/>
          <p:cNvSpPr/>
          <p:nvPr/>
        </p:nvSpPr>
        <p:spPr>
          <a:xfrm>
            <a:off x="1015008" y="4953476"/>
            <a:ext cx="3329345" cy="358140"/>
          </a:xfrm>
          <a:prstGeom prst="rect">
            <a:avLst/>
          </a:prstGeom>
          <a:noFill/>
          <a:ln/>
        </p:spPr>
        <p:txBody>
          <a:bodyPr wrap="none" rtlCol="0" anchor="t"/>
          <a:lstStyle/>
          <a:p>
            <a:pPr marL="0" indent="0">
              <a:lnSpc>
                <a:spcPts val="2821"/>
              </a:lnSpc>
              <a:buNone/>
            </a:pPr>
            <a:r>
              <a:rPr lang="en-US" sz="1763" dirty="0">
                <a:solidFill>
                  <a:srgbClr val="746558"/>
                </a:solidFill>
                <a:latin typeface="Gelasio" pitchFamily="34" charset="0"/>
                <a:ea typeface="Gelasio" pitchFamily="34" charset="-122"/>
                <a:cs typeface="Gelasio" pitchFamily="34" charset="-120"/>
              </a:rPr>
              <a:t>H₀ (Null Hypothesis)</a:t>
            </a:r>
            <a:endParaRPr lang="en-US" sz="1763" dirty="0"/>
          </a:p>
        </p:txBody>
      </p:sp>
      <p:sp>
        <p:nvSpPr>
          <p:cNvPr id="12" name="Text 9"/>
          <p:cNvSpPr/>
          <p:nvPr/>
        </p:nvSpPr>
        <p:spPr>
          <a:xfrm>
            <a:off x="4799648" y="4953476"/>
            <a:ext cx="3329345" cy="2148840"/>
          </a:xfrm>
          <a:prstGeom prst="rect">
            <a:avLst/>
          </a:prstGeom>
          <a:noFill/>
          <a:ln/>
        </p:spPr>
        <p:txBody>
          <a:bodyPr wrap="square" rtlCol="0" anchor="t"/>
          <a:lstStyle/>
          <a:p>
            <a:pPr marL="0" indent="0">
              <a:lnSpc>
                <a:spcPts val="2821"/>
              </a:lnSpc>
              <a:buNone/>
            </a:pPr>
            <a:r>
              <a:rPr lang="en-US" sz="1763" dirty="0">
                <a:solidFill>
                  <a:srgbClr val="746558"/>
                </a:solidFill>
                <a:latin typeface="Gelasio" pitchFamily="34" charset="0"/>
                <a:ea typeface="Gelasio" pitchFamily="34" charset="-122"/>
                <a:cs typeface="Gelasio" pitchFamily="34" charset="-120"/>
              </a:rPr>
              <a:t>Machine learning models cannot accurately determine fossil identifications based on these attributes. Predictive performance is not significantly better than random chance.</a:t>
            </a:r>
            <a:endParaRPr lang="en-US" sz="176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4361" y="650558"/>
            <a:ext cx="6723578" cy="739378"/>
          </a:xfrm>
          <a:prstGeom prst="rect">
            <a:avLst/>
          </a:prstGeom>
          <a:noFill/>
          <a:ln/>
        </p:spPr>
        <p:txBody>
          <a:bodyPr wrap="none" rtlCol="0" anchor="t"/>
          <a:lstStyle/>
          <a:p>
            <a:pPr marL="0" indent="0">
              <a:lnSpc>
                <a:spcPts val="5822"/>
              </a:lnSpc>
              <a:buNone/>
            </a:pPr>
            <a:r>
              <a:rPr lang="en-US" sz="4657" b="1" dirty="0">
                <a:solidFill>
                  <a:srgbClr val="484237"/>
                </a:solidFill>
                <a:latin typeface="Gelasio" pitchFamily="34" charset="0"/>
                <a:ea typeface="Gelasio" pitchFamily="34" charset="-122"/>
                <a:cs typeface="Gelasio" pitchFamily="34" charset="-120"/>
              </a:rPr>
              <a:t>Establishing a Baseline</a:t>
            </a:r>
            <a:endParaRPr lang="en-US" sz="4657" dirty="0"/>
          </a:p>
        </p:txBody>
      </p:sp>
      <p:sp>
        <p:nvSpPr>
          <p:cNvPr id="6" name="Shape 3"/>
          <p:cNvSpPr/>
          <p:nvPr/>
        </p:nvSpPr>
        <p:spPr>
          <a:xfrm>
            <a:off x="6314361" y="2010847"/>
            <a:ext cx="532328" cy="532328"/>
          </a:xfrm>
          <a:prstGeom prst="roundRect">
            <a:avLst>
              <a:gd name="adj" fmla="val 6667"/>
            </a:avLst>
          </a:prstGeom>
          <a:solidFill>
            <a:srgbClr val="EEE8DD"/>
          </a:solidFill>
          <a:ln/>
        </p:spPr>
        <p:txBody>
          <a:bodyPr/>
          <a:lstStyle/>
          <a:p>
            <a:endParaRPr lang="en-GB"/>
          </a:p>
        </p:txBody>
      </p:sp>
      <p:sp>
        <p:nvSpPr>
          <p:cNvPr id="7" name="Text 4"/>
          <p:cNvSpPr/>
          <p:nvPr/>
        </p:nvSpPr>
        <p:spPr>
          <a:xfrm>
            <a:off x="6496764" y="2099548"/>
            <a:ext cx="167402" cy="354925"/>
          </a:xfrm>
          <a:prstGeom prst="rect">
            <a:avLst/>
          </a:prstGeom>
          <a:noFill/>
          <a:ln/>
        </p:spPr>
        <p:txBody>
          <a:bodyPr wrap="none" rtlCol="0" anchor="t"/>
          <a:lstStyle/>
          <a:p>
            <a:pPr marL="0" indent="0" algn="ctr">
              <a:lnSpc>
                <a:spcPts val="2794"/>
              </a:lnSpc>
              <a:buNone/>
            </a:pPr>
            <a:r>
              <a:rPr lang="en-US" sz="2794" b="1" dirty="0">
                <a:solidFill>
                  <a:srgbClr val="746558"/>
                </a:solidFill>
                <a:latin typeface="Gelasio" pitchFamily="34" charset="0"/>
                <a:ea typeface="Gelasio" pitchFamily="34" charset="-122"/>
                <a:cs typeface="Gelasio" pitchFamily="34" charset="-120"/>
              </a:rPr>
              <a:t>1</a:t>
            </a:r>
            <a:endParaRPr lang="en-US" sz="2794" dirty="0"/>
          </a:p>
        </p:txBody>
      </p:sp>
      <p:sp>
        <p:nvSpPr>
          <p:cNvPr id="8" name="Text 5"/>
          <p:cNvSpPr/>
          <p:nvPr/>
        </p:nvSpPr>
        <p:spPr>
          <a:xfrm>
            <a:off x="7083266" y="2010847"/>
            <a:ext cx="3586282" cy="369689"/>
          </a:xfrm>
          <a:prstGeom prst="rect">
            <a:avLst/>
          </a:prstGeom>
          <a:noFill/>
          <a:ln/>
        </p:spPr>
        <p:txBody>
          <a:bodyPr wrap="none" rtlCol="0" anchor="t"/>
          <a:lstStyle/>
          <a:p>
            <a:pPr marL="0" indent="0">
              <a:lnSpc>
                <a:spcPts val="2911"/>
              </a:lnSpc>
              <a:buNone/>
            </a:pPr>
            <a:r>
              <a:rPr lang="en-US" sz="2329" b="1" dirty="0">
                <a:solidFill>
                  <a:srgbClr val="746558"/>
                </a:solidFill>
                <a:latin typeface="Gelasio" pitchFamily="34" charset="0"/>
                <a:ea typeface="Gelasio" pitchFamily="34" charset="-122"/>
                <a:cs typeface="Gelasio" pitchFamily="34" charset="-120"/>
              </a:rPr>
              <a:t>Unique Baseline Feature</a:t>
            </a:r>
            <a:endParaRPr lang="en-US" sz="2329" dirty="0"/>
          </a:p>
        </p:txBody>
      </p:sp>
      <p:sp>
        <p:nvSpPr>
          <p:cNvPr id="9" name="Text 6"/>
          <p:cNvSpPr/>
          <p:nvPr/>
        </p:nvSpPr>
        <p:spPr>
          <a:xfrm>
            <a:off x="7083266" y="2522458"/>
            <a:ext cx="6719173" cy="1135499"/>
          </a:xfrm>
          <a:prstGeom prst="rect">
            <a:avLst/>
          </a:prstGeom>
          <a:noFill/>
          <a:ln/>
        </p:spPr>
        <p:txBody>
          <a:bodyPr wrap="square" rtlCol="0" anchor="t"/>
          <a:lstStyle/>
          <a:p>
            <a:pPr marL="0" indent="0">
              <a:lnSpc>
                <a:spcPts val="2981"/>
              </a:lnSpc>
              <a:buNone/>
            </a:pPr>
            <a:r>
              <a:rPr lang="en-US" sz="1863" dirty="0">
                <a:solidFill>
                  <a:srgbClr val="746558"/>
                </a:solidFill>
                <a:latin typeface="Gelasio" pitchFamily="34" charset="0"/>
                <a:ea typeface="Gelasio" pitchFamily="34" charset="-122"/>
                <a:cs typeface="Gelasio" pitchFamily="34" charset="-120"/>
              </a:rPr>
              <a:t>Data included 'identified name and rank' (initial identification) and 'accepted name and rank' (final identification after rigorous examination)</a:t>
            </a:r>
            <a:endParaRPr lang="en-US" sz="1863" dirty="0"/>
          </a:p>
        </p:txBody>
      </p:sp>
      <p:sp>
        <p:nvSpPr>
          <p:cNvPr id="10" name="Shape 7"/>
          <p:cNvSpPr/>
          <p:nvPr/>
        </p:nvSpPr>
        <p:spPr>
          <a:xfrm>
            <a:off x="6314361" y="4160639"/>
            <a:ext cx="532328" cy="532328"/>
          </a:xfrm>
          <a:prstGeom prst="roundRect">
            <a:avLst>
              <a:gd name="adj" fmla="val 6667"/>
            </a:avLst>
          </a:prstGeom>
          <a:solidFill>
            <a:srgbClr val="EEE8DD"/>
          </a:solidFill>
          <a:ln/>
        </p:spPr>
        <p:txBody>
          <a:bodyPr/>
          <a:lstStyle/>
          <a:p>
            <a:endParaRPr lang="en-GB"/>
          </a:p>
        </p:txBody>
      </p:sp>
      <p:sp>
        <p:nvSpPr>
          <p:cNvPr id="11" name="Text 8"/>
          <p:cNvSpPr/>
          <p:nvPr/>
        </p:nvSpPr>
        <p:spPr>
          <a:xfrm>
            <a:off x="6472952" y="4249341"/>
            <a:ext cx="215027" cy="354925"/>
          </a:xfrm>
          <a:prstGeom prst="rect">
            <a:avLst/>
          </a:prstGeom>
          <a:noFill/>
          <a:ln/>
        </p:spPr>
        <p:txBody>
          <a:bodyPr wrap="none" rtlCol="0" anchor="t"/>
          <a:lstStyle/>
          <a:p>
            <a:pPr marL="0" indent="0" algn="ctr">
              <a:lnSpc>
                <a:spcPts val="2794"/>
              </a:lnSpc>
              <a:buNone/>
            </a:pPr>
            <a:r>
              <a:rPr lang="en-US" sz="2794" b="1" dirty="0">
                <a:solidFill>
                  <a:srgbClr val="746558"/>
                </a:solidFill>
                <a:latin typeface="Gelasio" pitchFamily="34" charset="0"/>
                <a:ea typeface="Gelasio" pitchFamily="34" charset="-122"/>
                <a:cs typeface="Gelasio" pitchFamily="34" charset="-120"/>
              </a:rPr>
              <a:t>2</a:t>
            </a:r>
            <a:endParaRPr lang="en-US" sz="2794" dirty="0"/>
          </a:p>
        </p:txBody>
      </p:sp>
      <p:sp>
        <p:nvSpPr>
          <p:cNvPr id="12" name="Text 9"/>
          <p:cNvSpPr/>
          <p:nvPr/>
        </p:nvSpPr>
        <p:spPr>
          <a:xfrm>
            <a:off x="7083266" y="4160639"/>
            <a:ext cx="2957393" cy="369689"/>
          </a:xfrm>
          <a:prstGeom prst="rect">
            <a:avLst/>
          </a:prstGeom>
          <a:noFill/>
          <a:ln/>
        </p:spPr>
        <p:txBody>
          <a:bodyPr wrap="none" rtlCol="0" anchor="t"/>
          <a:lstStyle/>
          <a:p>
            <a:pPr marL="0" indent="0">
              <a:lnSpc>
                <a:spcPts val="2911"/>
              </a:lnSpc>
              <a:buNone/>
            </a:pPr>
            <a:r>
              <a:rPr lang="en-US" sz="2329" b="1" dirty="0">
                <a:solidFill>
                  <a:srgbClr val="746558"/>
                </a:solidFill>
                <a:latin typeface="Gelasio" pitchFamily="34" charset="0"/>
                <a:ea typeface="Gelasio" pitchFamily="34" charset="-122"/>
                <a:cs typeface="Gelasio" pitchFamily="34" charset="-120"/>
              </a:rPr>
              <a:t>Baseline Accuracy</a:t>
            </a:r>
            <a:endParaRPr lang="en-US" sz="2329" dirty="0"/>
          </a:p>
        </p:txBody>
      </p:sp>
      <p:sp>
        <p:nvSpPr>
          <p:cNvPr id="13" name="Text 10"/>
          <p:cNvSpPr/>
          <p:nvPr/>
        </p:nvSpPr>
        <p:spPr>
          <a:xfrm>
            <a:off x="7083266" y="4672251"/>
            <a:ext cx="6719173" cy="756999"/>
          </a:xfrm>
          <a:prstGeom prst="rect">
            <a:avLst/>
          </a:prstGeom>
          <a:noFill/>
          <a:ln/>
        </p:spPr>
        <p:txBody>
          <a:bodyPr wrap="square" rtlCol="0" anchor="t"/>
          <a:lstStyle/>
          <a:p>
            <a:pPr marL="0" indent="0">
              <a:lnSpc>
                <a:spcPts val="2981"/>
              </a:lnSpc>
              <a:buNone/>
            </a:pPr>
            <a:r>
              <a:rPr lang="en-US" sz="1863" dirty="0">
                <a:solidFill>
                  <a:srgbClr val="746558"/>
                </a:solidFill>
                <a:latin typeface="Gelasio" pitchFamily="34" charset="0"/>
                <a:ea typeface="Gelasio" pitchFamily="34" charset="-122"/>
                <a:cs typeface="Gelasio" pitchFamily="34" charset="-120"/>
              </a:rPr>
              <a:t>77.21% accuracy for species identification, with 2,121 correct matches out of 2,747 total records</a:t>
            </a:r>
            <a:endParaRPr lang="en-US" sz="1863" dirty="0"/>
          </a:p>
        </p:txBody>
      </p:sp>
      <p:sp>
        <p:nvSpPr>
          <p:cNvPr id="14" name="Shape 11"/>
          <p:cNvSpPr/>
          <p:nvPr/>
        </p:nvSpPr>
        <p:spPr>
          <a:xfrm>
            <a:off x="6314361" y="5931932"/>
            <a:ext cx="532328" cy="532328"/>
          </a:xfrm>
          <a:prstGeom prst="roundRect">
            <a:avLst>
              <a:gd name="adj" fmla="val 6667"/>
            </a:avLst>
          </a:prstGeom>
          <a:solidFill>
            <a:srgbClr val="EEE8DD"/>
          </a:solidFill>
          <a:ln/>
        </p:spPr>
        <p:txBody>
          <a:bodyPr/>
          <a:lstStyle/>
          <a:p>
            <a:endParaRPr lang="en-GB"/>
          </a:p>
        </p:txBody>
      </p:sp>
      <p:sp>
        <p:nvSpPr>
          <p:cNvPr id="15" name="Text 12"/>
          <p:cNvSpPr/>
          <p:nvPr/>
        </p:nvSpPr>
        <p:spPr>
          <a:xfrm>
            <a:off x="6473547" y="6020633"/>
            <a:ext cx="213836" cy="354925"/>
          </a:xfrm>
          <a:prstGeom prst="rect">
            <a:avLst/>
          </a:prstGeom>
          <a:noFill/>
          <a:ln/>
        </p:spPr>
        <p:txBody>
          <a:bodyPr wrap="none" rtlCol="0" anchor="t"/>
          <a:lstStyle/>
          <a:p>
            <a:pPr marL="0" indent="0" algn="ctr">
              <a:lnSpc>
                <a:spcPts val="2794"/>
              </a:lnSpc>
              <a:buNone/>
            </a:pPr>
            <a:r>
              <a:rPr lang="en-US" sz="2794" b="1" dirty="0">
                <a:solidFill>
                  <a:srgbClr val="746558"/>
                </a:solidFill>
                <a:latin typeface="Gelasio" pitchFamily="34" charset="0"/>
                <a:ea typeface="Gelasio" pitchFamily="34" charset="-122"/>
                <a:cs typeface="Gelasio" pitchFamily="34" charset="-120"/>
              </a:rPr>
              <a:t>3</a:t>
            </a:r>
            <a:endParaRPr lang="en-US" sz="2794" dirty="0"/>
          </a:p>
        </p:txBody>
      </p:sp>
      <p:sp>
        <p:nvSpPr>
          <p:cNvPr id="16" name="Text 13"/>
          <p:cNvSpPr/>
          <p:nvPr/>
        </p:nvSpPr>
        <p:spPr>
          <a:xfrm>
            <a:off x="7083266" y="5931932"/>
            <a:ext cx="3401258" cy="369689"/>
          </a:xfrm>
          <a:prstGeom prst="rect">
            <a:avLst/>
          </a:prstGeom>
          <a:noFill/>
          <a:ln/>
        </p:spPr>
        <p:txBody>
          <a:bodyPr wrap="none" rtlCol="0" anchor="t"/>
          <a:lstStyle/>
          <a:p>
            <a:pPr marL="0" indent="0">
              <a:lnSpc>
                <a:spcPts val="2911"/>
              </a:lnSpc>
              <a:buNone/>
            </a:pPr>
            <a:r>
              <a:rPr lang="en-US" sz="2329" b="1" dirty="0">
                <a:solidFill>
                  <a:srgbClr val="746558"/>
                </a:solidFill>
                <a:latin typeface="Gelasio" pitchFamily="34" charset="0"/>
                <a:ea typeface="Gelasio" pitchFamily="34" charset="-122"/>
                <a:cs typeface="Gelasio" pitchFamily="34" charset="-120"/>
              </a:rPr>
              <a:t>Improvement Potential</a:t>
            </a:r>
            <a:endParaRPr lang="en-US" sz="2329" dirty="0"/>
          </a:p>
        </p:txBody>
      </p:sp>
      <p:sp>
        <p:nvSpPr>
          <p:cNvPr id="17" name="Text 14"/>
          <p:cNvSpPr/>
          <p:nvPr/>
        </p:nvSpPr>
        <p:spPr>
          <a:xfrm>
            <a:off x="7083266" y="6443543"/>
            <a:ext cx="6719173" cy="1135499"/>
          </a:xfrm>
          <a:prstGeom prst="rect">
            <a:avLst/>
          </a:prstGeom>
          <a:noFill/>
          <a:ln/>
        </p:spPr>
        <p:txBody>
          <a:bodyPr wrap="square" rtlCol="0" anchor="t"/>
          <a:lstStyle/>
          <a:p>
            <a:pPr marL="0" indent="0">
              <a:lnSpc>
                <a:spcPts val="2981"/>
              </a:lnSpc>
              <a:buNone/>
            </a:pPr>
            <a:r>
              <a:rPr lang="en-US" sz="1863" dirty="0">
                <a:solidFill>
                  <a:srgbClr val="746558"/>
                </a:solidFill>
                <a:latin typeface="Gelasio" pitchFamily="34" charset="0"/>
                <a:ea typeface="Gelasio" pitchFamily="34" charset="-122"/>
                <a:cs typeface="Gelasio" pitchFamily="34" charset="-120"/>
              </a:rPr>
              <a:t>While accuracy is reasonable, approximately 22.79% of records did not match the identified species, indicating room for improvement</a:t>
            </a:r>
            <a:endParaRPr lang="en-US" sz="1863"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sp>
        <p:nvSpPr>
          <p:cNvPr id="5" name="Text 2"/>
          <p:cNvSpPr/>
          <p:nvPr/>
        </p:nvSpPr>
        <p:spPr>
          <a:xfrm>
            <a:off x="6994159" y="2909452"/>
            <a:ext cx="7641431" cy="2777490"/>
          </a:xfrm>
          <a:prstGeom prst="rect">
            <a:avLst/>
          </a:prstGeom>
          <a:noFill/>
          <a:ln/>
        </p:spPr>
        <p:txBody>
          <a:bodyPr wrap="square" rtlCol="0" anchor="t"/>
          <a:lstStyle/>
          <a:p>
            <a:pPr marL="0" indent="0">
              <a:lnSpc>
                <a:spcPts val="7290"/>
              </a:lnSpc>
              <a:buNone/>
            </a:pPr>
            <a:r>
              <a:rPr lang="en-US" sz="5832" b="1" dirty="0">
                <a:solidFill>
                  <a:srgbClr val="484237"/>
                </a:solidFill>
                <a:latin typeface="Gelasio" pitchFamily="34" charset="0"/>
                <a:ea typeface="Gelasio" pitchFamily="34" charset="-122"/>
                <a:cs typeface="Gelasio" pitchFamily="34" charset="-120"/>
              </a:rPr>
              <a:t>Model Development for Dinosaur Classification</a:t>
            </a:r>
            <a:endParaRPr lang="en-US" sz="5832" dirty="0"/>
          </a:p>
        </p:txBody>
      </p:sp>
      <p:sp>
        <p:nvSpPr>
          <p:cNvPr id="7" name="Shape 4"/>
          <p:cNvSpPr/>
          <p:nvPr/>
        </p:nvSpPr>
        <p:spPr>
          <a:xfrm>
            <a:off x="6237684" y="6643568"/>
            <a:ext cx="343495" cy="343495"/>
          </a:xfrm>
          <a:prstGeom prst="roundRect">
            <a:avLst>
              <a:gd name="adj" fmla="val 26617813"/>
            </a:avLst>
          </a:prstGeom>
          <a:noFill/>
          <a:ln w="7620">
            <a:solidFill>
              <a:srgbClr val="FFFFFF"/>
            </a:solidFill>
            <a:prstDash val="solid"/>
          </a:ln>
        </p:spPr>
        <p:txBody>
          <a:bodyPr/>
          <a:lstStyle/>
          <a:p>
            <a:endParaRPr lang="en-GB"/>
          </a:p>
        </p:txBody>
      </p:sp>
      <p:pic>
        <p:nvPicPr>
          <p:cNvPr id="6" name="Picture 5" descr="A dinosaur on a chalkboard&#10;&#10;Description automatically generated">
            <a:extLst>
              <a:ext uri="{FF2B5EF4-FFF2-40B4-BE49-F238E27FC236}">
                <a16:creationId xmlns:a16="http://schemas.microsoft.com/office/drawing/2014/main" id="{4E30AA76-FB1E-528B-092E-1FE9257892C2}"/>
              </a:ext>
            </a:extLst>
          </p:cNvPr>
          <p:cNvPicPr>
            <a:picLocks noChangeAspect="1"/>
          </p:cNvPicPr>
          <p:nvPr/>
        </p:nvPicPr>
        <p:blipFill>
          <a:blip r:embed="rId3"/>
          <a:stretch>
            <a:fillRect/>
          </a:stretch>
        </p:blipFill>
        <p:spPr>
          <a:xfrm>
            <a:off x="5190" y="0"/>
            <a:ext cx="6575989" cy="822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4147" y="800933"/>
            <a:ext cx="7555706" cy="1418273"/>
          </a:xfrm>
          <a:prstGeom prst="rect">
            <a:avLst/>
          </a:prstGeom>
          <a:noFill/>
          <a:ln/>
        </p:spPr>
        <p:txBody>
          <a:bodyPr wrap="square" rtlCol="0" anchor="t"/>
          <a:lstStyle/>
          <a:p>
            <a:pPr marL="0" indent="0">
              <a:lnSpc>
                <a:spcPts val="5584"/>
              </a:lnSpc>
              <a:buNone/>
            </a:pPr>
            <a:r>
              <a:rPr lang="en-US" sz="4467" b="1" dirty="0">
                <a:solidFill>
                  <a:srgbClr val="484237"/>
                </a:solidFill>
                <a:latin typeface="Gelasio" pitchFamily="34" charset="0"/>
                <a:ea typeface="Gelasio" pitchFamily="34" charset="-122"/>
                <a:cs typeface="Gelasio" pitchFamily="34" charset="-120"/>
              </a:rPr>
              <a:t>Naïve Bayes Model Evaluation</a:t>
            </a:r>
            <a:endParaRPr lang="en-US" sz="4467" dirty="0"/>
          </a:p>
        </p:txBody>
      </p:sp>
      <p:sp>
        <p:nvSpPr>
          <p:cNvPr id="6" name="Shape 3"/>
          <p:cNvSpPr/>
          <p:nvPr/>
        </p:nvSpPr>
        <p:spPr>
          <a:xfrm>
            <a:off x="794147" y="2814757"/>
            <a:ext cx="510540" cy="510540"/>
          </a:xfrm>
          <a:prstGeom prst="roundRect">
            <a:avLst>
              <a:gd name="adj" fmla="val 6667"/>
            </a:avLst>
          </a:prstGeom>
          <a:solidFill>
            <a:srgbClr val="EEE8DD"/>
          </a:solidFill>
          <a:ln/>
        </p:spPr>
        <p:txBody>
          <a:bodyPr/>
          <a:lstStyle/>
          <a:p>
            <a:endParaRPr lang="en-GB"/>
          </a:p>
        </p:txBody>
      </p:sp>
      <p:sp>
        <p:nvSpPr>
          <p:cNvPr id="7" name="Text 4"/>
          <p:cNvSpPr/>
          <p:nvPr/>
        </p:nvSpPr>
        <p:spPr>
          <a:xfrm>
            <a:off x="969050" y="2899767"/>
            <a:ext cx="160615" cy="340400"/>
          </a:xfrm>
          <a:prstGeom prst="rect">
            <a:avLst/>
          </a:prstGeom>
          <a:noFill/>
          <a:ln/>
        </p:spPr>
        <p:txBody>
          <a:bodyPr wrap="none" rtlCol="0" anchor="t"/>
          <a:lstStyle/>
          <a:p>
            <a:pPr marL="0" indent="0" algn="ctr">
              <a:lnSpc>
                <a:spcPts val="2680"/>
              </a:lnSpc>
              <a:buNone/>
            </a:pPr>
            <a:r>
              <a:rPr lang="en-US" sz="2680" b="1" dirty="0">
                <a:solidFill>
                  <a:srgbClr val="746558"/>
                </a:solidFill>
                <a:latin typeface="Gelasio" pitchFamily="34" charset="0"/>
                <a:ea typeface="Gelasio" pitchFamily="34" charset="-122"/>
                <a:cs typeface="Gelasio" pitchFamily="34" charset="-120"/>
              </a:rPr>
              <a:t>1</a:t>
            </a:r>
            <a:endParaRPr lang="en-US" sz="2680" dirty="0"/>
          </a:p>
        </p:txBody>
      </p:sp>
      <p:sp>
        <p:nvSpPr>
          <p:cNvPr id="8" name="Text 5"/>
          <p:cNvSpPr/>
          <p:nvPr/>
        </p:nvSpPr>
        <p:spPr>
          <a:xfrm>
            <a:off x="1531501" y="2814757"/>
            <a:ext cx="6138267" cy="354449"/>
          </a:xfrm>
          <a:prstGeom prst="rect">
            <a:avLst/>
          </a:prstGeom>
          <a:noFill/>
          <a:ln/>
        </p:spPr>
        <p:txBody>
          <a:bodyPr wrap="none" rtlCol="0" anchor="t"/>
          <a:lstStyle/>
          <a:p>
            <a:pPr marL="0" indent="0">
              <a:lnSpc>
                <a:spcPts val="2792"/>
              </a:lnSpc>
              <a:buNone/>
            </a:pPr>
            <a:r>
              <a:rPr lang="en-US" sz="2234" b="1" dirty="0">
                <a:solidFill>
                  <a:srgbClr val="746558"/>
                </a:solidFill>
                <a:latin typeface="Gelasio" pitchFamily="34" charset="0"/>
                <a:ea typeface="Gelasio" pitchFamily="34" charset="-122"/>
                <a:cs typeface="Gelasio" pitchFamily="34" charset="-120"/>
              </a:rPr>
              <a:t>Feature Independence Assumption Violated</a:t>
            </a:r>
            <a:endParaRPr lang="en-US" sz="2234" dirty="0"/>
          </a:p>
        </p:txBody>
      </p:sp>
      <p:sp>
        <p:nvSpPr>
          <p:cNvPr id="9" name="Text 6"/>
          <p:cNvSpPr/>
          <p:nvPr/>
        </p:nvSpPr>
        <p:spPr>
          <a:xfrm>
            <a:off x="1531501" y="3305294"/>
            <a:ext cx="6818352" cy="726043"/>
          </a:xfrm>
          <a:prstGeom prst="rect">
            <a:avLst/>
          </a:prstGeom>
          <a:noFill/>
          <a:ln/>
        </p:spPr>
        <p:txBody>
          <a:bodyPr wrap="square" rtlCol="0" anchor="t"/>
          <a:lstStyle/>
          <a:p>
            <a:pPr marL="0" indent="0">
              <a:lnSpc>
                <a:spcPts val="2859"/>
              </a:lnSpc>
              <a:buNone/>
            </a:pPr>
            <a:r>
              <a:rPr lang="en-US" sz="1787" dirty="0">
                <a:solidFill>
                  <a:srgbClr val="746558"/>
                </a:solidFill>
                <a:latin typeface="Gelasio" pitchFamily="34" charset="0"/>
                <a:ea typeface="Gelasio" pitchFamily="34" charset="-122"/>
                <a:cs typeface="Gelasio" pitchFamily="34" charset="-120"/>
              </a:rPr>
              <a:t>Chi-Square tests revealed significant associations among categorical variables, indicating strong interdependencies.</a:t>
            </a:r>
            <a:endParaRPr lang="en-US" sz="1787" dirty="0"/>
          </a:p>
        </p:txBody>
      </p:sp>
      <p:sp>
        <p:nvSpPr>
          <p:cNvPr id="10" name="Shape 7"/>
          <p:cNvSpPr/>
          <p:nvPr/>
        </p:nvSpPr>
        <p:spPr>
          <a:xfrm>
            <a:off x="794147" y="4513421"/>
            <a:ext cx="510540" cy="510540"/>
          </a:xfrm>
          <a:prstGeom prst="roundRect">
            <a:avLst>
              <a:gd name="adj" fmla="val 6667"/>
            </a:avLst>
          </a:prstGeom>
          <a:solidFill>
            <a:srgbClr val="EEE8DD"/>
          </a:solidFill>
          <a:ln/>
        </p:spPr>
        <p:txBody>
          <a:bodyPr/>
          <a:lstStyle/>
          <a:p>
            <a:endParaRPr lang="en-GB"/>
          </a:p>
        </p:txBody>
      </p:sp>
      <p:sp>
        <p:nvSpPr>
          <p:cNvPr id="11" name="Text 8"/>
          <p:cNvSpPr/>
          <p:nvPr/>
        </p:nvSpPr>
        <p:spPr>
          <a:xfrm>
            <a:off x="946309" y="4598432"/>
            <a:ext cx="206216" cy="340400"/>
          </a:xfrm>
          <a:prstGeom prst="rect">
            <a:avLst/>
          </a:prstGeom>
          <a:noFill/>
          <a:ln/>
        </p:spPr>
        <p:txBody>
          <a:bodyPr wrap="none" rtlCol="0" anchor="t"/>
          <a:lstStyle/>
          <a:p>
            <a:pPr marL="0" indent="0" algn="ctr">
              <a:lnSpc>
                <a:spcPts val="2680"/>
              </a:lnSpc>
              <a:buNone/>
            </a:pPr>
            <a:r>
              <a:rPr lang="en-US" sz="2680" b="1" dirty="0">
                <a:solidFill>
                  <a:srgbClr val="746558"/>
                </a:solidFill>
                <a:latin typeface="Gelasio" pitchFamily="34" charset="0"/>
                <a:ea typeface="Gelasio" pitchFamily="34" charset="-122"/>
                <a:cs typeface="Gelasio" pitchFamily="34" charset="-120"/>
              </a:rPr>
              <a:t>2</a:t>
            </a:r>
            <a:endParaRPr lang="en-US" sz="2680" dirty="0"/>
          </a:p>
        </p:txBody>
      </p:sp>
      <p:sp>
        <p:nvSpPr>
          <p:cNvPr id="12" name="Text 9"/>
          <p:cNvSpPr/>
          <p:nvPr/>
        </p:nvSpPr>
        <p:spPr>
          <a:xfrm>
            <a:off x="1531501" y="4513421"/>
            <a:ext cx="3565684" cy="354449"/>
          </a:xfrm>
          <a:prstGeom prst="rect">
            <a:avLst/>
          </a:prstGeom>
          <a:noFill/>
          <a:ln/>
        </p:spPr>
        <p:txBody>
          <a:bodyPr wrap="none" rtlCol="0" anchor="t"/>
          <a:lstStyle/>
          <a:p>
            <a:pPr marL="0" indent="0">
              <a:lnSpc>
                <a:spcPts val="2792"/>
              </a:lnSpc>
              <a:buNone/>
            </a:pPr>
            <a:r>
              <a:rPr lang="en-US" sz="2234" b="1" dirty="0">
                <a:solidFill>
                  <a:srgbClr val="746558"/>
                </a:solidFill>
                <a:latin typeface="Gelasio" pitchFamily="34" charset="0"/>
                <a:ea typeface="Gelasio" pitchFamily="34" charset="-122"/>
                <a:cs typeface="Gelasio" pitchFamily="34" charset="-120"/>
              </a:rPr>
              <a:t>Non-Normal Distribution</a:t>
            </a:r>
            <a:endParaRPr lang="en-US" sz="2234" dirty="0"/>
          </a:p>
        </p:txBody>
      </p:sp>
      <p:sp>
        <p:nvSpPr>
          <p:cNvPr id="13" name="Text 10"/>
          <p:cNvSpPr/>
          <p:nvPr/>
        </p:nvSpPr>
        <p:spPr>
          <a:xfrm>
            <a:off x="1531501" y="5003959"/>
            <a:ext cx="6818352" cy="726043"/>
          </a:xfrm>
          <a:prstGeom prst="rect">
            <a:avLst/>
          </a:prstGeom>
          <a:noFill/>
          <a:ln/>
        </p:spPr>
        <p:txBody>
          <a:bodyPr wrap="square" rtlCol="0" anchor="t"/>
          <a:lstStyle/>
          <a:p>
            <a:pPr marL="0" indent="0">
              <a:lnSpc>
                <a:spcPts val="2859"/>
              </a:lnSpc>
              <a:buNone/>
            </a:pPr>
            <a:r>
              <a:rPr lang="en-US" sz="1787" dirty="0">
                <a:solidFill>
                  <a:srgbClr val="746558"/>
                </a:solidFill>
                <a:latin typeface="Gelasio" pitchFamily="34" charset="0"/>
                <a:ea typeface="Gelasio" pitchFamily="34" charset="-122"/>
                <a:cs typeface="Gelasio" pitchFamily="34" charset="-120"/>
              </a:rPr>
              <a:t>Shapiro-Wilk test confirmed non-normality for variables like average and overall_ma, even after transformations.</a:t>
            </a:r>
            <a:endParaRPr lang="en-US" sz="1787" dirty="0"/>
          </a:p>
        </p:txBody>
      </p:sp>
      <p:sp>
        <p:nvSpPr>
          <p:cNvPr id="14" name="Shape 11"/>
          <p:cNvSpPr/>
          <p:nvPr/>
        </p:nvSpPr>
        <p:spPr>
          <a:xfrm>
            <a:off x="794147" y="6212086"/>
            <a:ext cx="510540" cy="510540"/>
          </a:xfrm>
          <a:prstGeom prst="roundRect">
            <a:avLst>
              <a:gd name="adj" fmla="val 6667"/>
            </a:avLst>
          </a:prstGeom>
          <a:solidFill>
            <a:srgbClr val="EEE8DD"/>
          </a:solidFill>
          <a:ln/>
        </p:spPr>
        <p:txBody>
          <a:bodyPr/>
          <a:lstStyle/>
          <a:p>
            <a:endParaRPr lang="en-GB"/>
          </a:p>
        </p:txBody>
      </p:sp>
      <p:sp>
        <p:nvSpPr>
          <p:cNvPr id="15" name="Text 12"/>
          <p:cNvSpPr/>
          <p:nvPr/>
        </p:nvSpPr>
        <p:spPr>
          <a:xfrm>
            <a:off x="946785" y="6297097"/>
            <a:ext cx="205145" cy="340400"/>
          </a:xfrm>
          <a:prstGeom prst="rect">
            <a:avLst/>
          </a:prstGeom>
          <a:noFill/>
          <a:ln/>
        </p:spPr>
        <p:txBody>
          <a:bodyPr wrap="none" rtlCol="0" anchor="t"/>
          <a:lstStyle/>
          <a:p>
            <a:pPr marL="0" indent="0" algn="ctr">
              <a:lnSpc>
                <a:spcPts val="2680"/>
              </a:lnSpc>
              <a:buNone/>
            </a:pPr>
            <a:r>
              <a:rPr lang="en-US" sz="2680" b="1" dirty="0">
                <a:solidFill>
                  <a:srgbClr val="746558"/>
                </a:solidFill>
                <a:latin typeface="Gelasio" pitchFamily="34" charset="0"/>
                <a:ea typeface="Gelasio" pitchFamily="34" charset="-122"/>
                <a:cs typeface="Gelasio" pitchFamily="34" charset="-120"/>
              </a:rPr>
              <a:t>3</a:t>
            </a:r>
            <a:endParaRPr lang="en-US" sz="2680" dirty="0"/>
          </a:p>
        </p:txBody>
      </p:sp>
      <p:sp>
        <p:nvSpPr>
          <p:cNvPr id="16" name="Text 13"/>
          <p:cNvSpPr/>
          <p:nvPr/>
        </p:nvSpPr>
        <p:spPr>
          <a:xfrm>
            <a:off x="1531501" y="6212086"/>
            <a:ext cx="2836545" cy="354449"/>
          </a:xfrm>
          <a:prstGeom prst="rect">
            <a:avLst/>
          </a:prstGeom>
          <a:noFill/>
          <a:ln/>
        </p:spPr>
        <p:txBody>
          <a:bodyPr wrap="none" rtlCol="0" anchor="t"/>
          <a:lstStyle/>
          <a:p>
            <a:pPr marL="0" indent="0">
              <a:lnSpc>
                <a:spcPts val="2792"/>
              </a:lnSpc>
              <a:buNone/>
            </a:pPr>
            <a:r>
              <a:rPr lang="en-US" sz="2234" b="1" dirty="0">
                <a:solidFill>
                  <a:srgbClr val="746558"/>
                </a:solidFill>
                <a:latin typeface="Gelasio" pitchFamily="34" charset="0"/>
                <a:ea typeface="Gelasio" pitchFamily="34" charset="-122"/>
                <a:cs typeface="Gelasio" pitchFamily="34" charset="-120"/>
              </a:rPr>
              <a:t>Model Unsuitability</a:t>
            </a:r>
            <a:endParaRPr lang="en-US" sz="2234" dirty="0"/>
          </a:p>
        </p:txBody>
      </p:sp>
      <p:sp>
        <p:nvSpPr>
          <p:cNvPr id="17" name="Text 14"/>
          <p:cNvSpPr/>
          <p:nvPr/>
        </p:nvSpPr>
        <p:spPr>
          <a:xfrm>
            <a:off x="1531501" y="6702623"/>
            <a:ext cx="6818352" cy="726043"/>
          </a:xfrm>
          <a:prstGeom prst="rect">
            <a:avLst/>
          </a:prstGeom>
          <a:noFill/>
          <a:ln/>
        </p:spPr>
        <p:txBody>
          <a:bodyPr wrap="square" rtlCol="0" anchor="t"/>
          <a:lstStyle/>
          <a:p>
            <a:pPr marL="0" indent="0">
              <a:lnSpc>
                <a:spcPts val="2859"/>
              </a:lnSpc>
              <a:buNone/>
            </a:pPr>
            <a:r>
              <a:rPr lang="en-US" sz="1787" dirty="0">
                <a:solidFill>
                  <a:srgbClr val="746558"/>
                </a:solidFill>
                <a:latin typeface="Gelasio" pitchFamily="34" charset="0"/>
                <a:ea typeface="Gelasio" pitchFamily="34" charset="-122"/>
                <a:cs typeface="Gelasio" pitchFamily="34" charset="-120"/>
              </a:rPr>
              <a:t>Given the violations of Naive Bayes assumptions, the model was deemed unsuitable for the dataset.</a:t>
            </a:r>
            <a:endParaRPr lang="en-US" sz="1787"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sp>
        <p:nvSpPr>
          <p:cNvPr id="4" name="Text 2"/>
          <p:cNvSpPr/>
          <p:nvPr/>
        </p:nvSpPr>
        <p:spPr>
          <a:xfrm>
            <a:off x="326450" y="569443"/>
            <a:ext cx="7366885" cy="1714803"/>
          </a:xfrm>
          <a:prstGeom prst="rect">
            <a:avLst/>
          </a:prstGeom>
          <a:noFill/>
          <a:ln/>
        </p:spPr>
        <p:txBody>
          <a:bodyPr wrap="none" rtlCol="0" anchor="t"/>
          <a:lstStyle/>
          <a:p>
            <a:pPr marL="0" indent="0">
              <a:lnSpc>
                <a:spcPts val="6075"/>
              </a:lnSpc>
              <a:buNone/>
            </a:pPr>
            <a:r>
              <a:rPr lang="en-US" sz="4800" b="1" dirty="0">
                <a:solidFill>
                  <a:srgbClr val="484237"/>
                </a:solidFill>
                <a:latin typeface="Gelasio" pitchFamily="34" charset="0"/>
                <a:ea typeface="Gelasio" pitchFamily="34" charset="-122"/>
                <a:cs typeface="Gelasio" pitchFamily="34" charset="-120"/>
              </a:rPr>
              <a:t>Cross Validation with LOOCV</a:t>
            </a:r>
            <a:endParaRPr lang="en-US" sz="4800" dirty="0"/>
          </a:p>
        </p:txBody>
      </p:sp>
      <p:sp>
        <p:nvSpPr>
          <p:cNvPr id="5" name="Text 3"/>
          <p:cNvSpPr/>
          <p:nvPr/>
        </p:nvSpPr>
        <p:spPr>
          <a:xfrm>
            <a:off x="326450" y="1740841"/>
            <a:ext cx="7195006" cy="3997555"/>
          </a:xfrm>
          <a:prstGeom prst="rect">
            <a:avLst/>
          </a:prstGeom>
          <a:noFill/>
          <a:ln/>
        </p:spPr>
        <p:txBody>
          <a:bodyPr wrap="square" rtlCol="0" anchor="t"/>
          <a:lstStyle/>
          <a:p>
            <a:pPr marL="0" indent="0">
              <a:lnSpc>
                <a:spcPts val="3110"/>
              </a:lnSpc>
              <a:buNone/>
            </a:pPr>
            <a:r>
              <a:rPr lang="en-US" sz="1600" b="1" dirty="0">
                <a:solidFill>
                  <a:srgbClr val="746558"/>
                </a:solidFill>
                <a:latin typeface="Gelasio" pitchFamily="34" charset="0"/>
                <a:ea typeface="Gelasio" pitchFamily="34" charset="-122"/>
                <a:cs typeface="Gelasio" pitchFamily="34" charset="-120"/>
              </a:rPr>
              <a:t>Leave-One-Out Cross-Validation (LOOCV)</a:t>
            </a:r>
            <a:r>
              <a:rPr lang="en-US" sz="1600" dirty="0">
                <a:solidFill>
                  <a:srgbClr val="746558"/>
                </a:solidFill>
                <a:latin typeface="Gelasio" pitchFamily="34" charset="0"/>
                <a:ea typeface="Gelasio" pitchFamily="34" charset="-122"/>
                <a:cs typeface="Gelasio" pitchFamily="34" charset="-120"/>
              </a:rPr>
              <a:t> is a powerful cross-validation technique suited for datasets with limited sample sizes. It thoroughly assesses model performance by iteratively training on all but one data point and testing on the excluded sample, ensuring each instance is used for testing exactly once.</a:t>
            </a:r>
          </a:p>
          <a:p>
            <a:pPr marL="0" indent="0">
              <a:lnSpc>
                <a:spcPts val="3110"/>
              </a:lnSpc>
              <a:buNone/>
            </a:pPr>
            <a:endParaRPr lang="en-US" sz="1600" dirty="0">
              <a:solidFill>
                <a:srgbClr val="746558"/>
              </a:solidFill>
              <a:latin typeface="Gelasio" pitchFamily="34" charset="0"/>
              <a:ea typeface="Gelasio" pitchFamily="34" charset="-122"/>
              <a:cs typeface="Gelasio" pitchFamily="34" charset="-120"/>
            </a:endParaRPr>
          </a:p>
          <a:p>
            <a:pPr>
              <a:lnSpc>
                <a:spcPts val="3110"/>
              </a:lnSpc>
            </a:pPr>
            <a:r>
              <a:rPr lang="en-US" sz="1600" dirty="0">
                <a:solidFill>
                  <a:srgbClr val="746558"/>
                </a:solidFill>
                <a:latin typeface="Gelasio" pitchFamily="34" charset="0"/>
                <a:ea typeface="Gelasio" pitchFamily="34" charset="-122"/>
                <a:cs typeface="Gelasio" pitchFamily="34" charset="-120"/>
              </a:rPr>
              <a:t>LOOCV maximizes data utilization, especially beneficial for imbalanced datasets where certain species have few instances. It mitigates the variability issues of traditional cross-validation, providing more reliable performance estimates and insights into model generalization. </a:t>
            </a:r>
          </a:p>
          <a:p>
            <a:pPr>
              <a:lnSpc>
                <a:spcPts val="3110"/>
              </a:lnSpc>
            </a:pPr>
            <a:endParaRPr lang="en-US" sz="1600" dirty="0">
              <a:solidFill>
                <a:srgbClr val="746558"/>
              </a:solidFill>
              <a:latin typeface="Gelasio" pitchFamily="34" charset="0"/>
              <a:ea typeface="Gelasio" pitchFamily="34" charset="-122"/>
              <a:cs typeface="Gelasio" pitchFamily="34" charset="-120"/>
            </a:endParaRPr>
          </a:p>
          <a:p>
            <a:pPr>
              <a:lnSpc>
                <a:spcPts val="3110"/>
              </a:lnSpc>
            </a:pPr>
            <a:r>
              <a:rPr lang="en-US" sz="1600" dirty="0">
                <a:solidFill>
                  <a:srgbClr val="746558"/>
                </a:solidFill>
                <a:latin typeface="Gelasio" pitchFamily="34" charset="0"/>
                <a:ea typeface="Gelasio" pitchFamily="34" charset="-122"/>
                <a:cs typeface="Gelasio" pitchFamily="34" charset="-120"/>
              </a:rPr>
              <a:t>By comprehensively including every sample, even the rarest species, LOOCV delivers a robust evaluation that helps detect overfitting and guide model adjustments. This makes it a valuable tool when dealing with small or imbalanced data, ensuring thorough assessment of the model's capabilities.</a:t>
            </a:r>
            <a:endParaRPr lang="en-US" sz="1600" dirty="0"/>
          </a:p>
          <a:p>
            <a:pPr marL="0" indent="0">
              <a:lnSpc>
                <a:spcPts val="3110"/>
              </a:lnSpc>
              <a:buNone/>
            </a:pPr>
            <a:endParaRPr lang="en-US" sz="1600" dirty="0"/>
          </a:p>
          <a:p>
            <a:pPr marL="0" indent="0">
              <a:lnSpc>
                <a:spcPts val="3110"/>
              </a:lnSpc>
              <a:buNone/>
            </a:pPr>
            <a:endParaRPr lang="en-US" sz="1600" dirty="0"/>
          </a:p>
        </p:txBody>
      </p:sp>
      <p:sp>
        <p:nvSpPr>
          <p:cNvPr id="6" name="Text 4"/>
          <p:cNvSpPr/>
          <p:nvPr/>
        </p:nvSpPr>
        <p:spPr>
          <a:xfrm>
            <a:off x="864037" y="4154805"/>
            <a:ext cx="12902327" cy="1185148"/>
          </a:xfrm>
          <a:prstGeom prst="rect">
            <a:avLst/>
          </a:prstGeom>
          <a:noFill/>
          <a:ln/>
        </p:spPr>
        <p:txBody>
          <a:bodyPr wrap="square" rtlCol="0" anchor="t"/>
          <a:lstStyle/>
          <a:p>
            <a:pPr marL="0" indent="0">
              <a:lnSpc>
                <a:spcPts val="3110"/>
              </a:lnSpc>
              <a:buNone/>
            </a:pPr>
            <a:endParaRPr lang="en-US" sz="1944" dirty="0"/>
          </a:p>
        </p:txBody>
      </p:sp>
      <p:sp>
        <p:nvSpPr>
          <p:cNvPr id="7" name="Text 5"/>
          <p:cNvSpPr/>
          <p:nvPr/>
        </p:nvSpPr>
        <p:spPr>
          <a:xfrm>
            <a:off x="864037" y="5617607"/>
            <a:ext cx="12902327" cy="1185148"/>
          </a:xfrm>
          <a:prstGeom prst="rect">
            <a:avLst/>
          </a:prstGeom>
          <a:noFill/>
          <a:ln/>
        </p:spPr>
        <p:txBody>
          <a:bodyPr wrap="square" rtlCol="0" anchor="t"/>
          <a:lstStyle/>
          <a:p>
            <a:pPr marL="0" indent="0">
              <a:lnSpc>
                <a:spcPts val="3110"/>
              </a:lnSpc>
              <a:buNone/>
            </a:pPr>
            <a:endParaRPr lang="en-US" sz="1944" dirty="0"/>
          </a:p>
        </p:txBody>
      </p:sp>
      <p:pic>
        <p:nvPicPr>
          <p:cNvPr id="10" name="Picture 9" descr="A dinosaur standing in front of a chalkboard&#10;&#10;Description automatically generated">
            <a:extLst>
              <a:ext uri="{FF2B5EF4-FFF2-40B4-BE49-F238E27FC236}">
                <a16:creationId xmlns:a16="http://schemas.microsoft.com/office/drawing/2014/main" id="{C2D8298E-B8D8-70C4-CE97-CE858FD181AB}"/>
              </a:ext>
            </a:extLst>
          </p:cNvPr>
          <p:cNvPicPr>
            <a:picLocks noChangeAspect="1"/>
          </p:cNvPicPr>
          <p:nvPr/>
        </p:nvPicPr>
        <p:blipFill>
          <a:blip r:embed="rId3"/>
          <a:stretch>
            <a:fillRect/>
          </a:stretch>
        </p:blipFill>
        <p:spPr>
          <a:xfrm>
            <a:off x="8054411" y="0"/>
            <a:ext cx="6575989" cy="8229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7862"/>
            <a:ext cx="14630400" cy="8229600"/>
          </a:xfrm>
          <a:prstGeom prst="rect">
            <a:avLst/>
          </a:prstGeom>
          <a:solidFill>
            <a:srgbClr val="F9F6F0"/>
          </a:solidFill>
          <a:ln/>
        </p:spPr>
        <p:txBody>
          <a:bodyPr/>
          <a:lstStyle/>
          <a:p>
            <a:endParaRPr lang="en-GB" dirty="0"/>
          </a:p>
        </p:txBody>
      </p:sp>
      <p:grpSp>
        <p:nvGrpSpPr>
          <p:cNvPr id="12" name="Group 11">
            <a:extLst>
              <a:ext uri="{FF2B5EF4-FFF2-40B4-BE49-F238E27FC236}">
                <a16:creationId xmlns:a16="http://schemas.microsoft.com/office/drawing/2014/main" id="{F86D2667-F0B1-A76E-3B71-EF71782BA6D6}"/>
              </a:ext>
            </a:extLst>
          </p:cNvPr>
          <p:cNvGrpSpPr/>
          <p:nvPr/>
        </p:nvGrpSpPr>
        <p:grpSpPr>
          <a:xfrm>
            <a:off x="850225" y="1813917"/>
            <a:ext cx="3898821" cy="2212777"/>
            <a:chOff x="864037" y="3394115"/>
            <a:chExt cx="3898821" cy="2212777"/>
          </a:xfrm>
        </p:grpSpPr>
        <p:sp>
          <p:nvSpPr>
            <p:cNvPr id="5" name="Text 3"/>
            <p:cNvSpPr/>
            <p:nvPr/>
          </p:nvSpPr>
          <p:spPr>
            <a:xfrm>
              <a:off x="864037" y="3394115"/>
              <a:ext cx="3167539" cy="385763"/>
            </a:xfrm>
            <a:prstGeom prst="rect">
              <a:avLst/>
            </a:prstGeom>
            <a:noFill/>
            <a:ln/>
          </p:spPr>
          <p:txBody>
            <a:bodyPr wrap="none" rtlCol="0" anchor="t"/>
            <a:lstStyle/>
            <a:p>
              <a:pPr marL="0" indent="0">
                <a:lnSpc>
                  <a:spcPts val="3038"/>
                </a:lnSpc>
                <a:buNone/>
              </a:pPr>
              <a:r>
                <a:rPr lang="en-US" sz="2000" b="1" dirty="0">
                  <a:solidFill>
                    <a:srgbClr val="484237"/>
                  </a:solidFill>
                  <a:latin typeface="Gelasio" pitchFamily="34" charset="0"/>
                  <a:ea typeface="Gelasio" pitchFamily="34" charset="-122"/>
                  <a:cs typeface="Gelasio" pitchFamily="34" charset="-120"/>
                </a:rPr>
                <a:t>Model Configuration</a:t>
              </a:r>
              <a:endParaRPr lang="en-US" sz="2000" dirty="0"/>
            </a:p>
          </p:txBody>
        </p:sp>
        <p:sp>
          <p:nvSpPr>
            <p:cNvPr id="6" name="Text 4"/>
            <p:cNvSpPr/>
            <p:nvPr/>
          </p:nvSpPr>
          <p:spPr>
            <a:xfrm>
              <a:off x="864037" y="4026694"/>
              <a:ext cx="3898821" cy="1580198"/>
            </a:xfrm>
            <a:prstGeom prst="rect">
              <a:avLst/>
            </a:prstGeom>
            <a:noFill/>
            <a:ln/>
          </p:spPr>
          <p:txBody>
            <a:bodyPr wrap="square" rtlCol="0" anchor="t"/>
            <a:lstStyle/>
            <a:p>
              <a:pPr marL="0" indent="0">
                <a:lnSpc>
                  <a:spcPts val="3110"/>
                </a:lnSpc>
                <a:buNone/>
              </a:pPr>
              <a:r>
                <a:rPr lang="en-US" sz="1600" dirty="0">
                  <a:solidFill>
                    <a:srgbClr val="746558"/>
                  </a:solidFill>
                  <a:latin typeface="Gelasio" pitchFamily="34" charset="0"/>
                  <a:ea typeface="Gelasio" pitchFamily="34" charset="-122"/>
                  <a:cs typeface="Gelasio" pitchFamily="34" charset="-120"/>
                </a:rPr>
                <a:t>Decision Tree with max_depth=15, using entropy criterion. Features: longitude, latitude, county, and overall_ma.</a:t>
              </a:r>
              <a:endParaRPr lang="en-US" sz="1600" dirty="0"/>
            </a:p>
          </p:txBody>
        </p:sp>
      </p:grpSp>
      <p:grpSp>
        <p:nvGrpSpPr>
          <p:cNvPr id="13" name="Group 12">
            <a:extLst>
              <a:ext uri="{FF2B5EF4-FFF2-40B4-BE49-F238E27FC236}">
                <a16:creationId xmlns:a16="http://schemas.microsoft.com/office/drawing/2014/main" id="{C6ED72CD-D676-B42E-4E20-588A1244A238}"/>
              </a:ext>
            </a:extLst>
          </p:cNvPr>
          <p:cNvGrpSpPr/>
          <p:nvPr/>
        </p:nvGrpSpPr>
        <p:grpSpPr>
          <a:xfrm>
            <a:off x="850224" y="3804047"/>
            <a:ext cx="3898821" cy="1817727"/>
            <a:chOff x="5372695" y="3394115"/>
            <a:chExt cx="3898821" cy="1817727"/>
          </a:xfrm>
        </p:grpSpPr>
        <p:sp>
          <p:nvSpPr>
            <p:cNvPr id="7" name="Text 5"/>
            <p:cNvSpPr/>
            <p:nvPr/>
          </p:nvSpPr>
          <p:spPr>
            <a:xfrm>
              <a:off x="5372695" y="3394115"/>
              <a:ext cx="3086100" cy="385763"/>
            </a:xfrm>
            <a:prstGeom prst="rect">
              <a:avLst/>
            </a:prstGeom>
            <a:noFill/>
            <a:ln/>
          </p:spPr>
          <p:txBody>
            <a:bodyPr wrap="none" rtlCol="0" anchor="t"/>
            <a:lstStyle/>
            <a:p>
              <a:pPr marL="0" indent="0">
                <a:lnSpc>
                  <a:spcPts val="3038"/>
                </a:lnSpc>
                <a:buNone/>
              </a:pPr>
              <a:r>
                <a:rPr lang="en-US" sz="2000" b="1" dirty="0">
                  <a:solidFill>
                    <a:srgbClr val="484237"/>
                  </a:solidFill>
                  <a:latin typeface="Gelasio" pitchFamily="34" charset="0"/>
                  <a:ea typeface="Gelasio" pitchFamily="34" charset="-122"/>
                  <a:cs typeface="Gelasio" pitchFamily="34" charset="-120"/>
                </a:rPr>
                <a:t>Performance</a:t>
              </a:r>
              <a:endParaRPr lang="en-US" sz="2430" dirty="0"/>
            </a:p>
          </p:txBody>
        </p:sp>
        <p:sp>
          <p:nvSpPr>
            <p:cNvPr id="8" name="Text 6"/>
            <p:cNvSpPr/>
            <p:nvPr/>
          </p:nvSpPr>
          <p:spPr>
            <a:xfrm>
              <a:off x="5372695" y="4026694"/>
              <a:ext cx="3898821" cy="1185148"/>
            </a:xfrm>
            <a:prstGeom prst="rect">
              <a:avLst/>
            </a:prstGeom>
            <a:noFill/>
            <a:ln/>
          </p:spPr>
          <p:txBody>
            <a:bodyPr wrap="square" rtlCol="0" anchor="t"/>
            <a:lstStyle/>
            <a:p>
              <a:pPr marL="0" indent="0">
                <a:lnSpc>
                  <a:spcPts val="3110"/>
                </a:lnSpc>
                <a:buNone/>
              </a:pPr>
              <a:r>
                <a:rPr lang="en-US" sz="1600" dirty="0">
                  <a:solidFill>
                    <a:srgbClr val="746558"/>
                  </a:solidFill>
                  <a:latin typeface="Gelasio" pitchFamily="34" charset="0"/>
                  <a:ea typeface="Gelasio" pitchFamily="34" charset="-122"/>
                  <a:cs typeface="Gelasio" pitchFamily="34" charset="-120"/>
                </a:rPr>
                <a:t>Strong metrics: accuracy, precision, recall, and F1 score all at 0.83 for both training and testing.</a:t>
              </a:r>
              <a:endParaRPr lang="en-US" sz="1600" dirty="0"/>
            </a:p>
          </p:txBody>
        </p:sp>
      </p:grpSp>
      <p:grpSp>
        <p:nvGrpSpPr>
          <p:cNvPr id="14" name="Group 13">
            <a:extLst>
              <a:ext uri="{FF2B5EF4-FFF2-40B4-BE49-F238E27FC236}">
                <a16:creationId xmlns:a16="http://schemas.microsoft.com/office/drawing/2014/main" id="{77167462-1E33-00CB-DF8C-792C58C7EAF7}"/>
              </a:ext>
            </a:extLst>
          </p:cNvPr>
          <p:cNvGrpSpPr/>
          <p:nvPr/>
        </p:nvGrpSpPr>
        <p:grpSpPr>
          <a:xfrm>
            <a:off x="774660" y="5868590"/>
            <a:ext cx="3974385" cy="2442568"/>
            <a:chOff x="9881354" y="3625207"/>
            <a:chExt cx="3974385" cy="2442568"/>
          </a:xfrm>
        </p:grpSpPr>
        <p:sp>
          <p:nvSpPr>
            <p:cNvPr id="9" name="Text 7"/>
            <p:cNvSpPr/>
            <p:nvPr/>
          </p:nvSpPr>
          <p:spPr>
            <a:xfrm>
              <a:off x="9881354" y="3625207"/>
              <a:ext cx="3086100" cy="385763"/>
            </a:xfrm>
            <a:prstGeom prst="rect">
              <a:avLst/>
            </a:prstGeom>
            <a:noFill/>
            <a:ln/>
          </p:spPr>
          <p:txBody>
            <a:bodyPr wrap="none" rtlCol="0" anchor="t"/>
            <a:lstStyle/>
            <a:p>
              <a:pPr marL="0" indent="0">
                <a:lnSpc>
                  <a:spcPts val="3038"/>
                </a:lnSpc>
                <a:buNone/>
              </a:pPr>
              <a:r>
                <a:rPr lang="en-US" sz="2000" b="1" dirty="0">
                  <a:solidFill>
                    <a:srgbClr val="484237"/>
                  </a:solidFill>
                  <a:latin typeface="Gelasio" pitchFamily="34" charset="0"/>
                  <a:ea typeface="Gelasio" pitchFamily="34" charset="-122"/>
                  <a:cs typeface="Gelasio" pitchFamily="34" charset="-120"/>
                </a:rPr>
                <a:t>Limitations</a:t>
              </a:r>
              <a:endParaRPr lang="en-US" sz="2430" dirty="0"/>
            </a:p>
          </p:txBody>
        </p:sp>
        <p:sp>
          <p:nvSpPr>
            <p:cNvPr id="10" name="Text 8"/>
            <p:cNvSpPr/>
            <p:nvPr/>
          </p:nvSpPr>
          <p:spPr>
            <a:xfrm>
              <a:off x="9956918" y="4092528"/>
              <a:ext cx="3898821" cy="1975247"/>
            </a:xfrm>
            <a:prstGeom prst="rect">
              <a:avLst/>
            </a:prstGeom>
            <a:noFill/>
            <a:ln/>
          </p:spPr>
          <p:txBody>
            <a:bodyPr wrap="square" rtlCol="0" anchor="t"/>
            <a:lstStyle/>
            <a:p>
              <a:pPr marL="0" indent="0">
                <a:lnSpc>
                  <a:spcPts val="3110"/>
                </a:lnSpc>
                <a:buNone/>
              </a:pPr>
              <a:r>
                <a:rPr lang="en-US" sz="1600" dirty="0">
                  <a:solidFill>
                    <a:srgbClr val="746558"/>
                  </a:solidFill>
                  <a:latin typeface="Gelasio" pitchFamily="34" charset="0"/>
                  <a:ea typeface="Gelasio" pitchFamily="34" charset="-122"/>
                  <a:cs typeface="Gelasio" pitchFamily="34" charset="-120"/>
                </a:rPr>
                <a:t>Class imbalance persisted. Overfitting identified through learning curve analysis, with training accuracy exceeding cross-validation accuracy.</a:t>
              </a:r>
              <a:endParaRPr lang="en-US" sz="1600" dirty="0"/>
            </a:p>
          </p:txBody>
        </p:sp>
      </p:grpSp>
      <p:pic>
        <p:nvPicPr>
          <p:cNvPr id="16" name="Picture 15" descr="A spiral staircase in a building&#10;&#10;Description automatically generated">
            <a:extLst>
              <a:ext uri="{FF2B5EF4-FFF2-40B4-BE49-F238E27FC236}">
                <a16:creationId xmlns:a16="http://schemas.microsoft.com/office/drawing/2014/main" id="{DF31F335-3215-99DF-FB39-74F1E97A9C5C}"/>
              </a:ext>
            </a:extLst>
          </p:cNvPr>
          <p:cNvPicPr>
            <a:picLocks noChangeAspect="1"/>
          </p:cNvPicPr>
          <p:nvPr/>
        </p:nvPicPr>
        <p:blipFill>
          <a:blip r:embed="rId3"/>
          <a:stretch>
            <a:fillRect/>
          </a:stretch>
        </p:blipFill>
        <p:spPr>
          <a:xfrm>
            <a:off x="6386311" y="-14605"/>
            <a:ext cx="8252067" cy="8252067"/>
          </a:xfrm>
          <a:prstGeom prst="rect">
            <a:avLst/>
          </a:prstGeom>
        </p:spPr>
      </p:pic>
      <p:sp>
        <p:nvSpPr>
          <p:cNvPr id="17" name="Rectangle 16">
            <a:extLst>
              <a:ext uri="{FF2B5EF4-FFF2-40B4-BE49-F238E27FC236}">
                <a16:creationId xmlns:a16="http://schemas.microsoft.com/office/drawing/2014/main" id="{1B883A98-E0AA-21B4-AF32-C1741D0F0D5B}"/>
              </a:ext>
            </a:extLst>
          </p:cNvPr>
          <p:cNvSpPr/>
          <p:nvPr/>
        </p:nvSpPr>
        <p:spPr>
          <a:xfrm>
            <a:off x="6255657" y="-72572"/>
            <a:ext cx="8484213" cy="8364875"/>
          </a:xfrm>
          <a:prstGeom prst="rect">
            <a:avLst/>
          </a:prstGeom>
          <a:gradFill flip="none" rotWithShape="1">
            <a:gsLst>
              <a:gs pos="14000">
                <a:srgbClr val="FAF6F0"/>
              </a:gs>
              <a:gs pos="74000">
                <a:srgbClr val="FAF6F0">
                  <a:alpha val="0"/>
                </a:srgbClr>
              </a:gs>
              <a:gs pos="53000">
                <a:schemeClr val="accent1">
                  <a:lumMod val="45000"/>
                  <a:lumOff val="55000"/>
                  <a:alpha val="0"/>
                </a:schemeClr>
              </a:gs>
              <a:gs pos="100000">
                <a:schemeClr val="accent1">
                  <a:lumMod val="30000"/>
                  <a:lumOff val="7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 2"/>
          <p:cNvSpPr/>
          <p:nvPr/>
        </p:nvSpPr>
        <p:spPr>
          <a:xfrm>
            <a:off x="774660" y="856060"/>
            <a:ext cx="8963025" cy="771525"/>
          </a:xfrm>
          <a:prstGeom prst="rect">
            <a:avLst/>
          </a:prstGeom>
          <a:noFill/>
          <a:ln/>
        </p:spPr>
        <p:txBody>
          <a:bodyPr wrap="none" rtlCol="0" anchor="t"/>
          <a:lstStyle/>
          <a:p>
            <a:pPr marL="0" indent="0">
              <a:lnSpc>
                <a:spcPts val="6075"/>
              </a:lnSpc>
              <a:buNone/>
            </a:pPr>
            <a:r>
              <a:rPr lang="en-US" sz="4860" b="1" dirty="0">
                <a:solidFill>
                  <a:srgbClr val="484237"/>
                </a:solidFill>
                <a:latin typeface="Gelasio" pitchFamily="34" charset="0"/>
                <a:ea typeface="Gelasio" pitchFamily="34" charset="-122"/>
                <a:cs typeface="Gelasio" pitchFamily="34" charset="-120"/>
              </a:rPr>
              <a:t>Decision Tree Model Analysis</a:t>
            </a:r>
            <a:endParaRPr lang="en-US" sz="486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09692" y="574953"/>
            <a:ext cx="7897416" cy="1113234"/>
          </a:xfrm>
          <a:prstGeom prst="rect">
            <a:avLst/>
          </a:prstGeom>
          <a:noFill/>
          <a:ln/>
        </p:spPr>
        <p:txBody>
          <a:bodyPr wrap="square" rtlCol="0" anchor="t"/>
          <a:lstStyle/>
          <a:p>
            <a:pPr marL="0" indent="0">
              <a:lnSpc>
                <a:spcPts val="4383"/>
              </a:lnSpc>
              <a:buNone/>
            </a:pPr>
            <a:r>
              <a:rPr lang="en-US" sz="3506" b="1" dirty="0">
                <a:solidFill>
                  <a:srgbClr val="484237"/>
                </a:solidFill>
                <a:latin typeface="Gelasio" pitchFamily="34" charset="0"/>
                <a:ea typeface="Gelasio" pitchFamily="34" charset="-122"/>
                <a:cs typeface="Gelasio" pitchFamily="34" charset="-120"/>
              </a:rPr>
              <a:t>Pruned Decision Tree (DT2) Evaluation</a:t>
            </a:r>
            <a:endParaRPr lang="en-US" sz="3506" dirty="0"/>
          </a:p>
        </p:txBody>
      </p:sp>
      <p:pic>
        <p:nvPicPr>
          <p:cNvPr id="6" name="Image 1" descr="preencoded.png"/>
          <p:cNvPicPr>
            <a:picLocks noChangeAspect="1"/>
          </p:cNvPicPr>
          <p:nvPr/>
        </p:nvPicPr>
        <p:blipFill>
          <a:blip r:embed="rId4"/>
          <a:stretch>
            <a:fillRect/>
          </a:stretch>
        </p:blipFill>
        <p:spPr>
          <a:xfrm>
            <a:off x="6109692" y="1955244"/>
            <a:ext cx="890468" cy="1424821"/>
          </a:xfrm>
          <a:prstGeom prst="rect">
            <a:avLst/>
          </a:prstGeom>
        </p:spPr>
      </p:pic>
      <p:sp>
        <p:nvSpPr>
          <p:cNvPr id="7" name="Text 3"/>
          <p:cNvSpPr/>
          <p:nvPr/>
        </p:nvSpPr>
        <p:spPr>
          <a:xfrm>
            <a:off x="7267218" y="2133243"/>
            <a:ext cx="2226350" cy="278249"/>
          </a:xfrm>
          <a:prstGeom prst="rect">
            <a:avLst/>
          </a:prstGeom>
          <a:noFill/>
          <a:ln/>
        </p:spPr>
        <p:txBody>
          <a:bodyPr wrap="none" rtlCol="0" anchor="t"/>
          <a:lstStyle/>
          <a:p>
            <a:pPr marL="0" indent="0" algn="l">
              <a:lnSpc>
                <a:spcPts val="2191"/>
              </a:lnSpc>
              <a:buNone/>
            </a:pPr>
            <a:r>
              <a:rPr lang="en-US" sz="1753" b="1" dirty="0">
                <a:solidFill>
                  <a:srgbClr val="746558"/>
                </a:solidFill>
                <a:latin typeface="Gelasio" pitchFamily="34" charset="0"/>
                <a:ea typeface="Gelasio" pitchFamily="34" charset="-122"/>
                <a:cs typeface="Gelasio" pitchFamily="34" charset="-120"/>
              </a:rPr>
              <a:t>Model Adjustment</a:t>
            </a:r>
            <a:endParaRPr lang="en-US" sz="1753" dirty="0"/>
          </a:p>
        </p:txBody>
      </p:sp>
      <p:sp>
        <p:nvSpPr>
          <p:cNvPr id="8" name="Text 4"/>
          <p:cNvSpPr/>
          <p:nvPr/>
        </p:nvSpPr>
        <p:spPr>
          <a:xfrm>
            <a:off x="7267218" y="2518291"/>
            <a:ext cx="6739890" cy="284917"/>
          </a:xfrm>
          <a:prstGeom prst="rect">
            <a:avLst/>
          </a:prstGeom>
          <a:noFill/>
          <a:ln/>
        </p:spPr>
        <p:txBody>
          <a:bodyPr wrap="none" rtlCol="0" anchor="t"/>
          <a:lstStyle/>
          <a:p>
            <a:pPr marL="0" indent="0" algn="l">
              <a:lnSpc>
                <a:spcPts val="2244"/>
              </a:lnSpc>
              <a:buNone/>
            </a:pPr>
            <a:r>
              <a:rPr lang="en-US" sz="1402" dirty="0">
                <a:solidFill>
                  <a:srgbClr val="746558"/>
                </a:solidFill>
                <a:latin typeface="Gelasio" pitchFamily="34" charset="0"/>
                <a:ea typeface="Gelasio" pitchFamily="34" charset="-122"/>
                <a:cs typeface="Gelasio" pitchFamily="34" charset="-120"/>
              </a:rPr>
              <a:t>Max depth reduced from 15 to 5 to address overfitting.</a:t>
            </a:r>
            <a:endParaRPr lang="en-US" sz="1402" dirty="0"/>
          </a:p>
        </p:txBody>
      </p:sp>
      <p:pic>
        <p:nvPicPr>
          <p:cNvPr id="9" name="Image 2" descr="preencoded.png"/>
          <p:cNvPicPr>
            <a:picLocks noChangeAspect="1"/>
          </p:cNvPicPr>
          <p:nvPr/>
        </p:nvPicPr>
        <p:blipFill>
          <a:blip r:embed="rId5"/>
          <a:stretch>
            <a:fillRect/>
          </a:stretch>
        </p:blipFill>
        <p:spPr>
          <a:xfrm>
            <a:off x="6109692" y="3380065"/>
            <a:ext cx="890468" cy="1424821"/>
          </a:xfrm>
          <a:prstGeom prst="rect">
            <a:avLst/>
          </a:prstGeom>
        </p:spPr>
      </p:pic>
      <p:sp>
        <p:nvSpPr>
          <p:cNvPr id="10" name="Text 5"/>
          <p:cNvSpPr/>
          <p:nvPr/>
        </p:nvSpPr>
        <p:spPr>
          <a:xfrm>
            <a:off x="7267218" y="3558064"/>
            <a:ext cx="2759869" cy="278249"/>
          </a:xfrm>
          <a:prstGeom prst="rect">
            <a:avLst/>
          </a:prstGeom>
          <a:noFill/>
          <a:ln/>
        </p:spPr>
        <p:txBody>
          <a:bodyPr wrap="none" rtlCol="0" anchor="t"/>
          <a:lstStyle/>
          <a:p>
            <a:pPr marL="0" indent="0" algn="l">
              <a:lnSpc>
                <a:spcPts val="2191"/>
              </a:lnSpc>
              <a:buNone/>
            </a:pPr>
            <a:r>
              <a:rPr lang="en-US" sz="1753" b="1" dirty="0">
                <a:solidFill>
                  <a:srgbClr val="746558"/>
                </a:solidFill>
                <a:latin typeface="Gelasio" pitchFamily="34" charset="0"/>
                <a:ea typeface="Gelasio" pitchFamily="34" charset="-122"/>
                <a:cs typeface="Gelasio" pitchFamily="34" charset="-120"/>
              </a:rPr>
              <a:t>Improved Generalization</a:t>
            </a:r>
            <a:endParaRPr lang="en-US" sz="1753" dirty="0"/>
          </a:p>
        </p:txBody>
      </p:sp>
      <p:sp>
        <p:nvSpPr>
          <p:cNvPr id="11" name="Text 6"/>
          <p:cNvSpPr/>
          <p:nvPr/>
        </p:nvSpPr>
        <p:spPr>
          <a:xfrm>
            <a:off x="7267218" y="3943112"/>
            <a:ext cx="6739890" cy="284917"/>
          </a:xfrm>
          <a:prstGeom prst="rect">
            <a:avLst/>
          </a:prstGeom>
          <a:noFill/>
          <a:ln/>
        </p:spPr>
        <p:txBody>
          <a:bodyPr wrap="none" rtlCol="0" anchor="t"/>
          <a:lstStyle/>
          <a:p>
            <a:pPr marL="0" indent="0" algn="l">
              <a:lnSpc>
                <a:spcPts val="2244"/>
              </a:lnSpc>
              <a:buNone/>
            </a:pPr>
            <a:r>
              <a:rPr lang="en-US" sz="1402" dirty="0">
                <a:solidFill>
                  <a:srgbClr val="746558"/>
                </a:solidFill>
                <a:latin typeface="Gelasio" pitchFamily="34" charset="0"/>
                <a:ea typeface="Gelasio" pitchFamily="34" charset="-122"/>
                <a:cs typeface="Gelasio" pitchFamily="34" charset="-120"/>
              </a:rPr>
              <a:t>Learning curve showed narrowed gap between training and cross-validation scores.</a:t>
            </a:r>
            <a:endParaRPr lang="en-US" sz="1402" dirty="0"/>
          </a:p>
        </p:txBody>
      </p:sp>
      <p:pic>
        <p:nvPicPr>
          <p:cNvPr id="12" name="Image 3" descr="preencoded.png"/>
          <p:cNvPicPr>
            <a:picLocks noChangeAspect="1"/>
          </p:cNvPicPr>
          <p:nvPr/>
        </p:nvPicPr>
        <p:blipFill>
          <a:blip r:embed="rId6"/>
          <a:stretch>
            <a:fillRect/>
          </a:stretch>
        </p:blipFill>
        <p:spPr>
          <a:xfrm>
            <a:off x="6109692" y="4804886"/>
            <a:ext cx="890468" cy="1424821"/>
          </a:xfrm>
          <a:prstGeom prst="rect">
            <a:avLst/>
          </a:prstGeom>
        </p:spPr>
      </p:pic>
      <p:sp>
        <p:nvSpPr>
          <p:cNvPr id="13" name="Text 7"/>
          <p:cNvSpPr/>
          <p:nvPr/>
        </p:nvSpPr>
        <p:spPr>
          <a:xfrm>
            <a:off x="7267218" y="4982885"/>
            <a:ext cx="2226350" cy="278249"/>
          </a:xfrm>
          <a:prstGeom prst="rect">
            <a:avLst/>
          </a:prstGeom>
          <a:noFill/>
          <a:ln/>
        </p:spPr>
        <p:txBody>
          <a:bodyPr wrap="none" rtlCol="0" anchor="t"/>
          <a:lstStyle/>
          <a:p>
            <a:pPr marL="0" indent="0" algn="l">
              <a:lnSpc>
                <a:spcPts val="2191"/>
              </a:lnSpc>
              <a:buNone/>
            </a:pPr>
            <a:r>
              <a:rPr lang="en-US" sz="1753" b="1" dirty="0">
                <a:solidFill>
                  <a:srgbClr val="746558"/>
                </a:solidFill>
                <a:latin typeface="Gelasio" pitchFamily="34" charset="0"/>
                <a:ea typeface="Gelasio" pitchFamily="34" charset="-122"/>
                <a:cs typeface="Gelasio" pitchFamily="34" charset="-120"/>
              </a:rPr>
              <a:t>Performance Drop</a:t>
            </a:r>
            <a:endParaRPr lang="en-US" sz="1753" dirty="0"/>
          </a:p>
        </p:txBody>
      </p:sp>
      <p:sp>
        <p:nvSpPr>
          <p:cNvPr id="14" name="Text 8"/>
          <p:cNvSpPr/>
          <p:nvPr/>
        </p:nvSpPr>
        <p:spPr>
          <a:xfrm>
            <a:off x="7267218" y="5367933"/>
            <a:ext cx="6739890" cy="569833"/>
          </a:xfrm>
          <a:prstGeom prst="rect">
            <a:avLst/>
          </a:prstGeom>
          <a:noFill/>
          <a:ln/>
        </p:spPr>
        <p:txBody>
          <a:bodyPr wrap="square" rtlCol="0" anchor="t"/>
          <a:lstStyle/>
          <a:p>
            <a:pPr marL="0" indent="0" algn="l">
              <a:lnSpc>
                <a:spcPts val="2244"/>
              </a:lnSpc>
              <a:buNone/>
            </a:pPr>
            <a:r>
              <a:rPr lang="en-US" sz="1402" dirty="0">
                <a:solidFill>
                  <a:srgbClr val="746558"/>
                </a:solidFill>
                <a:latin typeface="Gelasio" pitchFamily="34" charset="0"/>
                <a:ea typeface="Gelasio" pitchFamily="34" charset="-122"/>
                <a:cs typeface="Gelasio" pitchFamily="34" charset="-120"/>
              </a:rPr>
              <a:t>Significant decrease in accuracy, precision, recall, and F1 scores for both training and testing.</a:t>
            </a:r>
            <a:endParaRPr lang="en-US" sz="1402" dirty="0"/>
          </a:p>
        </p:txBody>
      </p:sp>
      <p:pic>
        <p:nvPicPr>
          <p:cNvPr id="15" name="Image 4" descr="preencoded.png"/>
          <p:cNvPicPr>
            <a:picLocks noChangeAspect="1"/>
          </p:cNvPicPr>
          <p:nvPr/>
        </p:nvPicPr>
        <p:blipFill>
          <a:blip r:embed="rId7"/>
          <a:stretch>
            <a:fillRect/>
          </a:stretch>
        </p:blipFill>
        <p:spPr>
          <a:xfrm>
            <a:off x="6109692" y="6229707"/>
            <a:ext cx="890468" cy="1424821"/>
          </a:xfrm>
          <a:prstGeom prst="rect">
            <a:avLst/>
          </a:prstGeom>
        </p:spPr>
      </p:pic>
      <p:sp>
        <p:nvSpPr>
          <p:cNvPr id="16" name="Text 9"/>
          <p:cNvSpPr/>
          <p:nvPr/>
        </p:nvSpPr>
        <p:spPr>
          <a:xfrm>
            <a:off x="7267218" y="6407706"/>
            <a:ext cx="2226350" cy="278249"/>
          </a:xfrm>
          <a:prstGeom prst="rect">
            <a:avLst/>
          </a:prstGeom>
          <a:noFill/>
          <a:ln/>
        </p:spPr>
        <p:txBody>
          <a:bodyPr wrap="none" rtlCol="0" anchor="t"/>
          <a:lstStyle/>
          <a:p>
            <a:pPr marL="0" indent="0" algn="l">
              <a:lnSpc>
                <a:spcPts val="2191"/>
              </a:lnSpc>
              <a:buNone/>
            </a:pPr>
            <a:r>
              <a:rPr lang="en-US" sz="1753" b="1" dirty="0">
                <a:solidFill>
                  <a:srgbClr val="746558"/>
                </a:solidFill>
                <a:latin typeface="Gelasio" pitchFamily="34" charset="0"/>
                <a:ea typeface="Gelasio" pitchFamily="34" charset="-122"/>
                <a:cs typeface="Gelasio" pitchFamily="34" charset="-120"/>
              </a:rPr>
              <a:t>Conclusion</a:t>
            </a:r>
            <a:endParaRPr lang="en-US" sz="1753" dirty="0"/>
          </a:p>
        </p:txBody>
      </p:sp>
      <p:sp>
        <p:nvSpPr>
          <p:cNvPr id="17" name="Text 10"/>
          <p:cNvSpPr/>
          <p:nvPr/>
        </p:nvSpPr>
        <p:spPr>
          <a:xfrm>
            <a:off x="7267218" y="6792754"/>
            <a:ext cx="6739890" cy="569833"/>
          </a:xfrm>
          <a:prstGeom prst="rect">
            <a:avLst/>
          </a:prstGeom>
          <a:noFill/>
          <a:ln/>
        </p:spPr>
        <p:txBody>
          <a:bodyPr wrap="square" rtlCol="0" anchor="t"/>
          <a:lstStyle/>
          <a:p>
            <a:pPr marL="0" indent="0" algn="l">
              <a:lnSpc>
                <a:spcPts val="2244"/>
              </a:lnSpc>
              <a:buNone/>
            </a:pPr>
            <a:r>
              <a:rPr lang="en-US" sz="1402" dirty="0">
                <a:solidFill>
                  <a:srgbClr val="746558"/>
                </a:solidFill>
                <a:latin typeface="Gelasio" pitchFamily="34" charset="0"/>
                <a:ea typeface="Gelasio" pitchFamily="34" charset="-122"/>
                <a:cs typeface="Gelasio" pitchFamily="34" charset="-120"/>
              </a:rPr>
              <a:t>Pruning improved generalization but led to underfitting, suggesting need for more sophisticated techniques.</a:t>
            </a:r>
            <a:endParaRPr lang="en-US" sz="1402"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40569" y="922139"/>
            <a:ext cx="7662863" cy="1322308"/>
          </a:xfrm>
          <a:prstGeom prst="rect">
            <a:avLst/>
          </a:prstGeom>
          <a:noFill/>
          <a:ln/>
        </p:spPr>
        <p:txBody>
          <a:bodyPr wrap="square" rtlCol="0" anchor="t"/>
          <a:lstStyle/>
          <a:p>
            <a:pPr marL="0" indent="0">
              <a:lnSpc>
                <a:spcPts val="5207"/>
              </a:lnSpc>
              <a:buNone/>
            </a:pPr>
            <a:r>
              <a:rPr lang="en-US" sz="4166" b="1" dirty="0">
                <a:solidFill>
                  <a:srgbClr val="484237"/>
                </a:solidFill>
                <a:latin typeface="Gelasio" pitchFamily="34" charset="0"/>
                <a:ea typeface="Gelasio" pitchFamily="34" charset="-122"/>
                <a:cs typeface="Gelasio" pitchFamily="34" charset="-120"/>
              </a:rPr>
              <a:t>Random Forest Model Implementation</a:t>
            </a:r>
            <a:endParaRPr lang="en-US" sz="4166" dirty="0"/>
          </a:p>
        </p:txBody>
      </p:sp>
      <p:sp>
        <p:nvSpPr>
          <p:cNvPr id="6" name="Shape 3"/>
          <p:cNvSpPr/>
          <p:nvPr/>
        </p:nvSpPr>
        <p:spPr>
          <a:xfrm>
            <a:off x="740569" y="2561868"/>
            <a:ext cx="7662863" cy="4745593"/>
          </a:xfrm>
          <a:prstGeom prst="roundRect">
            <a:avLst>
              <a:gd name="adj" fmla="val 669"/>
            </a:avLst>
          </a:prstGeom>
          <a:noFill/>
          <a:ln w="7620">
            <a:solidFill>
              <a:srgbClr val="000000">
                <a:alpha val="8000"/>
              </a:srgbClr>
            </a:solidFill>
            <a:prstDash val="solid"/>
          </a:ln>
        </p:spPr>
        <p:txBody>
          <a:bodyPr/>
          <a:lstStyle/>
          <a:p>
            <a:endParaRPr lang="en-GB"/>
          </a:p>
        </p:txBody>
      </p:sp>
      <p:sp>
        <p:nvSpPr>
          <p:cNvPr id="7" name="Shape 4"/>
          <p:cNvSpPr/>
          <p:nvPr/>
        </p:nvSpPr>
        <p:spPr>
          <a:xfrm>
            <a:off x="748189" y="2569488"/>
            <a:ext cx="7647623" cy="946071"/>
          </a:xfrm>
          <a:prstGeom prst="rect">
            <a:avLst/>
          </a:prstGeom>
          <a:solidFill>
            <a:srgbClr val="FFFFFF">
              <a:alpha val="4000"/>
            </a:srgbClr>
          </a:solidFill>
          <a:ln/>
        </p:spPr>
        <p:txBody>
          <a:bodyPr/>
          <a:lstStyle/>
          <a:p>
            <a:endParaRPr lang="en-GB"/>
          </a:p>
        </p:txBody>
      </p:sp>
      <p:sp>
        <p:nvSpPr>
          <p:cNvPr id="8" name="Text 5"/>
          <p:cNvSpPr/>
          <p:nvPr/>
        </p:nvSpPr>
        <p:spPr>
          <a:xfrm>
            <a:off x="959763" y="2704028"/>
            <a:ext cx="3396853" cy="338495"/>
          </a:xfrm>
          <a:prstGeom prst="rect">
            <a:avLst/>
          </a:prstGeom>
          <a:noFill/>
          <a:ln/>
        </p:spPr>
        <p:txBody>
          <a:bodyPr wrap="none" rtlCol="0" anchor="t"/>
          <a:lstStyle/>
          <a:p>
            <a:pPr marL="0" indent="0">
              <a:lnSpc>
                <a:spcPts val="2666"/>
              </a:lnSpc>
              <a:buNone/>
            </a:pPr>
            <a:r>
              <a:rPr lang="en-US" sz="1666" dirty="0">
                <a:solidFill>
                  <a:srgbClr val="746558"/>
                </a:solidFill>
                <a:latin typeface="Gelasio" pitchFamily="34" charset="0"/>
                <a:ea typeface="Gelasio" pitchFamily="34" charset="-122"/>
                <a:cs typeface="Gelasio" pitchFamily="34" charset="-120"/>
              </a:rPr>
              <a:t>Hyperparameters</a:t>
            </a:r>
            <a:endParaRPr lang="en-US" sz="1666" dirty="0"/>
          </a:p>
        </p:txBody>
      </p:sp>
      <p:sp>
        <p:nvSpPr>
          <p:cNvPr id="9" name="Text 6"/>
          <p:cNvSpPr/>
          <p:nvPr/>
        </p:nvSpPr>
        <p:spPr>
          <a:xfrm>
            <a:off x="4787384" y="2704028"/>
            <a:ext cx="3396853" cy="676989"/>
          </a:xfrm>
          <a:prstGeom prst="rect">
            <a:avLst/>
          </a:prstGeom>
          <a:noFill/>
          <a:ln/>
        </p:spPr>
        <p:txBody>
          <a:bodyPr wrap="square" rtlCol="0" anchor="t"/>
          <a:lstStyle/>
          <a:p>
            <a:pPr marL="0" indent="0">
              <a:lnSpc>
                <a:spcPts val="2666"/>
              </a:lnSpc>
              <a:buNone/>
            </a:pPr>
            <a:r>
              <a:rPr lang="en-US" sz="1666" dirty="0">
                <a:solidFill>
                  <a:srgbClr val="746558"/>
                </a:solidFill>
                <a:latin typeface="Gelasio" pitchFamily="34" charset="0"/>
                <a:ea typeface="Gelasio" pitchFamily="34" charset="-122"/>
                <a:cs typeface="Gelasio" pitchFamily="34" charset="-120"/>
              </a:rPr>
              <a:t>n_estimators=100, max_depth=15, criterion='gini'</a:t>
            </a:r>
            <a:endParaRPr lang="en-US" sz="1666" dirty="0"/>
          </a:p>
        </p:txBody>
      </p:sp>
      <p:sp>
        <p:nvSpPr>
          <p:cNvPr id="10" name="Shape 7"/>
          <p:cNvSpPr/>
          <p:nvPr/>
        </p:nvSpPr>
        <p:spPr>
          <a:xfrm>
            <a:off x="748189" y="3515558"/>
            <a:ext cx="7647623" cy="1284565"/>
          </a:xfrm>
          <a:prstGeom prst="rect">
            <a:avLst/>
          </a:prstGeom>
          <a:solidFill>
            <a:srgbClr val="000000">
              <a:alpha val="4000"/>
            </a:srgbClr>
          </a:solidFill>
          <a:ln/>
        </p:spPr>
        <p:txBody>
          <a:bodyPr/>
          <a:lstStyle/>
          <a:p>
            <a:endParaRPr lang="en-GB" dirty="0"/>
          </a:p>
        </p:txBody>
      </p:sp>
      <p:sp>
        <p:nvSpPr>
          <p:cNvPr id="11" name="Text 8"/>
          <p:cNvSpPr/>
          <p:nvPr/>
        </p:nvSpPr>
        <p:spPr>
          <a:xfrm>
            <a:off x="959763" y="3650099"/>
            <a:ext cx="3396853" cy="338495"/>
          </a:xfrm>
          <a:prstGeom prst="rect">
            <a:avLst/>
          </a:prstGeom>
          <a:noFill/>
          <a:ln/>
        </p:spPr>
        <p:txBody>
          <a:bodyPr wrap="none" rtlCol="0" anchor="t"/>
          <a:lstStyle/>
          <a:p>
            <a:pPr marL="0" indent="0">
              <a:lnSpc>
                <a:spcPts val="2666"/>
              </a:lnSpc>
              <a:buNone/>
            </a:pPr>
            <a:r>
              <a:rPr lang="en-US" sz="1666" dirty="0">
                <a:solidFill>
                  <a:srgbClr val="746558"/>
                </a:solidFill>
                <a:latin typeface="Gelasio" pitchFamily="34" charset="0"/>
                <a:ea typeface="Gelasio" pitchFamily="34" charset="-122"/>
                <a:cs typeface="Gelasio" pitchFamily="34" charset="-120"/>
              </a:rPr>
              <a:t>Features</a:t>
            </a:r>
            <a:endParaRPr lang="en-US" sz="1666" dirty="0"/>
          </a:p>
        </p:txBody>
      </p:sp>
      <p:sp>
        <p:nvSpPr>
          <p:cNvPr id="12" name="Text 9"/>
          <p:cNvSpPr/>
          <p:nvPr/>
        </p:nvSpPr>
        <p:spPr>
          <a:xfrm>
            <a:off x="4787384" y="3650099"/>
            <a:ext cx="3396853" cy="1015484"/>
          </a:xfrm>
          <a:prstGeom prst="rect">
            <a:avLst/>
          </a:prstGeom>
          <a:noFill/>
          <a:ln/>
        </p:spPr>
        <p:txBody>
          <a:bodyPr wrap="square" rtlCol="0" anchor="t"/>
          <a:lstStyle/>
          <a:p>
            <a:pPr marL="0" indent="0">
              <a:lnSpc>
                <a:spcPts val="2666"/>
              </a:lnSpc>
              <a:buNone/>
            </a:pPr>
            <a:r>
              <a:rPr lang="en-US" sz="1666" dirty="0">
                <a:solidFill>
                  <a:srgbClr val="746558"/>
                </a:solidFill>
                <a:latin typeface="Gelasio" pitchFamily="34" charset="0"/>
                <a:ea typeface="Gelasio" pitchFamily="34" charset="-122"/>
                <a:cs typeface="Gelasio" pitchFamily="34" charset="-120"/>
              </a:rPr>
              <a:t>longitude, latitude, state, county, formation, lithology1, lithology2, average, length, overall_ma</a:t>
            </a:r>
            <a:endParaRPr lang="en-US" sz="1666" dirty="0"/>
          </a:p>
        </p:txBody>
      </p:sp>
      <p:sp>
        <p:nvSpPr>
          <p:cNvPr id="13" name="Shape 10"/>
          <p:cNvSpPr/>
          <p:nvPr/>
        </p:nvSpPr>
        <p:spPr>
          <a:xfrm>
            <a:off x="748189" y="4800124"/>
            <a:ext cx="7647623" cy="946071"/>
          </a:xfrm>
          <a:prstGeom prst="rect">
            <a:avLst/>
          </a:prstGeom>
          <a:solidFill>
            <a:srgbClr val="FFFFFF">
              <a:alpha val="4000"/>
            </a:srgbClr>
          </a:solidFill>
          <a:ln/>
        </p:spPr>
        <p:txBody>
          <a:bodyPr/>
          <a:lstStyle/>
          <a:p>
            <a:endParaRPr lang="en-GB"/>
          </a:p>
        </p:txBody>
      </p:sp>
      <p:sp>
        <p:nvSpPr>
          <p:cNvPr id="14" name="Text 11"/>
          <p:cNvSpPr/>
          <p:nvPr/>
        </p:nvSpPr>
        <p:spPr>
          <a:xfrm>
            <a:off x="959763" y="4934664"/>
            <a:ext cx="3396853" cy="338495"/>
          </a:xfrm>
          <a:prstGeom prst="rect">
            <a:avLst/>
          </a:prstGeom>
          <a:noFill/>
          <a:ln/>
        </p:spPr>
        <p:txBody>
          <a:bodyPr wrap="none" rtlCol="0" anchor="t"/>
          <a:lstStyle/>
          <a:p>
            <a:pPr marL="0" indent="0">
              <a:lnSpc>
                <a:spcPts val="2666"/>
              </a:lnSpc>
              <a:buNone/>
            </a:pPr>
            <a:r>
              <a:rPr lang="en-US" sz="1666" dirty="0">
                <a:solidFill>
                  <a:srgbClr val="746558"/>
                </a:solidFill>
                <a:latin typeface="Gelasio" pitchFamily="34" charset="0"/>
                <a:ea typeface="Gelasio" pitchFamily="34" charset="-122"/>
                <a:cs typeface="Gelasio" pitchFamily="34" charset="-120"/>
              </a:rPr>
              <a:t>Training Performance</a:t>
            </a:r>
            <a:endParaRPr lang="en-US" sz="1666" dirty="0"/>
          </a:p>
        </p:txBody>
      </p:sp>
      <p:sp>
        <p:nvSpPr>
          <p:cNvPr id="15" name="Text 12"/>
          <p:cNvSpPr/>
          <p:nvPr/>
        </p:nvSpPr>
        <p:spPr>
          <a:xfrm>
            <a:off x="4787384" y="4934664"/>
            <a:ext cx="3396853" cy="676989"/>
          </a:xfrm>
          <a:prstGeom prst="rect">
            <a:avLst/>
          </a:prstGeom>
          <a:noFill/>
          <a:ln/>
        </p:spPr>
        <p:txBody>
          <a:bodyPr wrap="square" rtlCol="0" anchor="t"/>
          <a:lstStyle/>
          <a:p>
            <a:pPr marL="0" indent="0">
              <a:lnSpc>
                <a:spcPts val="2666"/>
              </a:lnSpc>
              <a:buNone/>
            </a:pPr>
            <a:r>
              <a:rPr lang="en-US" sz="1666" dirty="0">
                <a:solidFill>
                  <a:srgbClr val="746558"/>
                </a:solidFill>
                <a:latin typeface="Gelasio" pitchFamily="34" charset="0"/>
                <a:ea typeface="Gelasio" pitchFamily="34" charset="-122"/>
                <a:cs typeface="Gelasio" pitchFamily="34" charset="-120"/>
              </a:rPr>
              <a:t>Accuracy, precision, recall, F1 score: 0.97</a:t>
            </a:r>
            <a:endParaRPr lang="en-US" sz="1666" dirty="0"/>
          </a:p>
        </p:txBody>
      </p:sp>
      <p:sp>
        <p:nvSpPr>
          <p:cNvPr id="16" name="Shape 13"/>
          <p:cNvSpPr/>
          <p:nvPr/>
        </p:nvSpPr>
        <p:spPr>
          <a:xfrm>
            <a:off x="748189" y="5746194"/>
            <a:ext cx="7647623" cy="946071"/>
          </a:xfrm>
          <a:prstGeom prst="rect">
            <a:avLst/>
          </a:prstGeom>
          <a:solidFill>
            <a:srgbClr val="000000">
              <a:alpha val="4000"/>
            </a:srgbClr>
          </a:solidFill>
          <a:ln/>
        </p:spPr>
        <p:txBody>
          <a:bodyPr/>
          <a:lstStyle/>
          <a:p>
            <a:endParaRPr lang="en-GB"/>
          </a:p>
        </p:txBody>
      </p:sp>
      <p:sp>
        <p:nvSpPr>
          <p:cNvPr id="17" name="Text 14"/>
          <p:cNvSpPr/>
          <p:nvPr/>
        </p:nvSpPr>
        <p:spPr>
          <a:xfrm>
            <a:off x="959763" y="5880735"/>
            <a:ext cx="3396853" cy="338495"/>
          </a:xfrm>
          <a:prstGeom prst="rect">
            <a:avLst/>
          </a:prstGeom>
          <a:noFill/>
          <a:ln/>
        </p:spPr>
        <p:txBody>
          <a:bodyPr wrap="none" rtlCol="0" anchor="t"/>
          <a:lstStyle/>
          <a:p>
            <a:pPr marL="0" indent="0">
              <a:lnSpc>
                <a:spcPts val="2666"/>
              </a:lnSpc>
              <a:buNone/>
            </a:pPr>
            <a:r>
              <a:rPr lang="en-US" sz="1666" dirty="0">
                <a:solidFill>
                  <a:srgbClr val="746558"/>
                </a:solidFill>
                <a:latin typeface="Gelasio" pitchFamily="34" charset="0"/>
                <a:ea typeface="Gelasio" pitchFamily="34" charset="-122"/>
                <a:cs typeface="Gelasio" pitchFamily="34" charset="-120"/>
              </a:rPr>
              <a:t>Testing Performance</a:t>
            </a:r>
            <a:endParaRPr lang="en-US" sz="1666" dirty="0"/>
          </a:p>
        </p:txBody>
      </p:sp>
      <p:sp>
        <p:nvSpPr>
          <p:cNvPr id="18" name="Text 15"/>
          <p:cNvSpPr/>
          <p:nvPr/>
        </p:nvSpPr>
        <p:spPr>
          <a:xfrm>
            <a:off x="4787384" y="5880735"/>
            <a:ext cx="3396853" cy="676989"/>
          </a:xfrm>
          <a:prstGeom prst="rect">
            <a:avLst/>
          </a:prstGeom>
          <a:noFill/>
          <a:ln/>
        </p:spPr>
        <p:txBody>
          <a:bodyPr wrap="square" rtlCol="0" anchor="t"/>
          <a:lstStyle/>
          <a:p>
            <a:pPr marL="0" indent="0">
              <a:lnSpc>
                <a:spcPts val="2666"/>
              </a:lnSpc>
              <a:buNone/>
            </a:pPr>
            <a:r>
              <a:rPr lang="en-US" sz="1666" dirty="0">
                <a:solidFill>
                  <a:srgbClr val="746558"/>
                </a:solidFill>
                <a:latin typeface="Gelasio" pitchFamily="34" charset="0"/>
                <a:ea typeface="Gelasio" pitchFamily="34" charset="-122"/>
                <a:cs typeface="Gelasio" pitchFamily="34" charset="-120"/>
              </a:rPr>
              <a:t>Accuracy, precision, recall, F1 score: 0.87</a:t>
            </a:r>
            <a:endParaRPr lang="en-US" sz="1666" dirty="0"/>
          </a:p>
        </p:txBody>
      </p:sp>
      <p:sp>
        <p:nvSpPr>
          <p:cNvPr id="19" name="Shape 16"/>
          <p:cNvSpPr/>
          <p:nvPr/>
        </p:nvSpPr>
        <p:spPr>
          <a:xfrm>
            <a:off x="748189" y="6692265"/>
            <a:ext cx="7647623" cy="607576"/>
          </a:xfrm>
          <a:prstGeom prst="rect">
            <a:avLst/>
          </a:prstGeom>
          <a:solidFill>
            <a:srgbClr val="FFFFFF">
              <a:alpha val="4000"/>
            </a:srgbClr>
          </a:solidFill>
          <a:ln/>
        </p:spPr>
        <p:txBody>
          <a:bodyPr/>
          <a:lstStyle/>
          <a:p>
            <a:endParaRPr lang="en-GB"/>
          </a:p>
        </p:txBody>
      </p:sp>
      <p:sp>
        <p:nvSpPr>
          <p:cNvPr id="20" name="Text 17"/>
          <p:cNvSpPr/>
          <p:nvPr/>
        </p:nvSpPr>
        <p:spPr>
          <a:xfrm>
            <a:off x="959763" y="6826806"/>
            <a:ext cx="3396853" cy="338495"/>
          </a:xfrm>
          <a:prstGeom prst="rect">
            <a:avLst/>
          </a:prstGeom>
          <a:noFill/>
          <a:ln/>
        </p:spPr>
        <p:txBody>
          <a:bodyPr wrap="none" rtlCol="0" anchor="t"/>
          <a:lstStyle/>
          <a:p>
            <a:pPr marL="0" indent="0">
              <a:lnSpc>
                <a:spcPts val="2666"/>
              </a:lnSpc>
              <a:buNone/>
            </a:pPr>
            <a:r>
              <a:rPr lang="en-US" sz="1666" dirty="0">
                <a:solidFill>
                  <a:srgbClr val="746558"/>
                </a:solidFill>
                <a:latin typeface="Gelasio" pitchFamily="34" charset="0"/>
                <a:ea typeface="Gelasio" pitchFamily="34" charset="-122"/>
                <a:cs typeface="Gelasio" pitchFamily="34" charset="-120"/>
              </a:rPr>
              <a:t>Best CV Score</a:t>
            </a:r>
            <a:endParaRPr lang="en-US" sz="1666" dirty="0"/>
          </a:p>
        </p:txBody>
      </p:sp>
      <p:sp>
        <p:nvSpPr>
          <p:cNvPr id="21" name="Text 18"/>
          <p:cNvSpPr/>
          <p:nvPr/>
        </p:nvSpPr>
        <p:spPr>
          <a:xfrm>
            <a:off x="4787384" y="6826806"/>
            <a:ext cx="3396853" cy="338495"/>
          </a:xfrm>
          <a:prstGeom prst="rect">
            <a:avLst/>
          </a:prstGeom>
          <a:noFill/>
          <a:ln/>
        </p:spPr>
        <p:txBody>
          <a:bodyPr wrap="none" rtlCol="0" anchor="t"/>
          <a:lstStyle/>
          <a:p>
            <a:pPr marL="0" indent="0">
              <a:lnSpc>
                <a:spcPts val="2666"/>
              </a:lnSpc>
              <a:buNone/>
            </a:pPr>
            <a:r>
              <a:rPr lang="en-US" sz="1666" dirty="0">
                <a:solidFill>
                  <a:srgbClr val="746558"/>
                </a:solidFill>
                <a:latin typeface="Gelasio" pitchFamily="34" charset="0"/>
                <a:ea typeface="Gelasio" pitchFamily="34" charset="-122"/>
                <a:cs typeface="Gelasio" pitchFamily="34" charset="-120"/>
              </a:rPr>
              <a:t>0.89</a:t>
            </a:r>
            <a:endParaRPr lang="en-US" sz="166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sp>
        <p:nvSpPr>
          <p:cNvPr id="6" name="Text 3"/>
          <p:cNvSpPr/>
          <p:nvPr/>
        </p:nvSpPr>
        <p:spPr>
          <a:xfrm>
            <a:off x="6519770" y="2252689"/>
            <a:ext cx="7415927" cy="3318377"/>
          </a:xfrm>
          <a:prstGeom prst="rect">
            <a:avLst/>
          </a:prstGeom>
          <a:noFill/>
          <a:ln/>
        </p:spPr>
        <p:txBody>
          <a:bodyPr wrap="square" rtlCol="0" anchor="t"/>
          <a:lstStyle/>
          <a:p>
            <a:pPr marL="0" indent="0" algn="just">
              <a:lnSpc>
                <a:spcPts val="3110"/>
              </a:lnSpc>
              <a:buNone/>
            </a:pPr>
            <a:r>
              <a:rPr lang="en-US" sz="1944" dirty="0">
                <a:solidFill>
                  <a:srgbClr val="746558"/>
                </a:solidFill>
                <a:latin typeface="Gelasio" pitchFamily="34" charset="0"/>
                <a:ea typeface="Gelasio" pitchFamily="34" charset="-122"/>
                <a:cs typeface="Gelasio" pitchFamily="34" charset="-120"/>
              </a:rPr>
              <a:t>Palaeontology faces significant challenges in extracting detailed information from incomplete fossil remains. The integration of machine learning presents a transformative opportunity to revolutionise the field by uncovering patterns and relationships within fossil data that might be overlooked using traditional methods. This project, aims to evaluate the application of machine learning in paleontological research, developing predictive models to enhance understanding of fossils and offer new insights into the ancient past.</a:t>
            </a:r>
            <a:endParaRPr lang="en-US" sz="1944" dirty="0"/>
          </a:p>
        </p:txBody>
      </p:sp>
      <p:pic>
        <p:nvPicPr>
          <p:cNvPr id="9" name="Picture 8" descr="A group of people looking at a dinosaur skeleton&#10;&#10;Description automatically generated">
            <a:extLst>
              <a:ext uri="{FF2B5EF4-FFF2-40B4-BE49-F238E27FC236}">
                <a16:creationId xmlns:a16="http://schemas.microsoft.com/office/drawing/2014/main" id="{7D43699B-EF7C-D70A-C0AE-C76CAB024DAF}"/>
              </a:ext>
            </a:extLst>
          </p:cNvPr>
          <p:cNvPicPr>
            <a:picLocks noChangeAspect="1"/>
          </p:cNvPicPr>
          <p:nvPr/>
        </p:nvPicPr>
        <p:blipFill rotWithShape="1">
          <a:blip r:embed="rId3"/>
          <a:srcRect l="-1" r="-844"/>
          <a:stretch/>
        </p:blipFill>
        <p:spPr>
          <a:xfrm>
            <a:off x="0" y="0"/>
            <a:ext cx="6224337"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745141"/>
          </a:xfrm>
          <a:prstGeom prst="rect">
            <a:avLst/>
          </a:prstGeom>
          <a:solidFill>
            <a:srgbClr val="F9F6F0"/>
          </a:solidFill>
          <a:ln/>
        </p:spPr>
        <p:txBody>
          <a:bodyPr/>
          <a:lstStyle/>
          <a:p>
            <a:endParaRPr lang="en-GB"/>
          </a:p>
        </p:txBody>
      </p:sp>
      <p:sp>
        <p:nvSpPr>
          <p:cNvPr id="5" name="Text 2"/>
          <p:cNvSpPr/>
          <p:nvPr/>
        </p:nvSpPr>
        <p:spPr>
          <a:xfrm>
            <a:off x="2595026" y="757218"/>
            <a:ext cx="9440347" cy="1080135"/>
          </a:xfrm>
          <a:prstGeom prst="rect">
            <a:avLst/>
          </a:prstGeom>
          <a:noFill/>
          <a:ln/>
        </p:spPr>
        <p:txBody>
          <a:bodyPr wrap="squar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Model Training and Testing Assessment</a:t>
            </a:r>
            <a:endParaRPr lang="en-US" sz="3402" dirty="0"/>
          </a:p>
        </p:txBody>
      </p:sp>
      <p:pic>
        <p:nvPicPr>
          <p:cNvPr id="6" name="Picture 5" descr="A graph of different colored bars&#10;&#10;Description automatically generated">
            <a:extLst>
              <a:ext uri="{FF2B5EF4-FFF2-40B4-BE49-F238E27FC236}">
                <a16:creationId xmlns:a16="http://schemas.microsoft.com/office/drawing/2014/main" id="{04996394-2092-DFF1-5A13-EFEDD5A1F5E7}"/>
              </a:ext>
            </a:extLst>
          </p:cNvPr>
          <p:cNvPicPr>
            <a:picLocks noChangeAspect="1"/>
          </p:cNvPicPr>
          <p:nvPr/>
        </p:nvPicPr>
        <p:blipFill>
          <a:blip r:embed="rId3"/>
          <a:stretch>
            <a:fillRect/>
          </a:stretch>
        </p:blipFill>
        <p:spPr>
          <a:xfrm>
            <a:off x="2607382" y="2139783"/>
            <a:ext cx="7772400" cy="4649560"/>
          </a:xfrm>
          <a:prstGeom prst="rect">
            <a:avLst/>
          </a:prstGeom>
        </p:spPr>
      </p:pic>
    </p:spTree>
    <p:extLst>
      <p:ext uri="{BB962C8B-B14F-4D97-AF65-F5344CB8AC3E}">
        <p14:creationId xmlns:p14="http://schemas.microsoft.com/office/powerpoint/2010/main" val="215286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745141"/>
          </a:xfrm>
          <a:prstGeom prst="rect">
            <a:avLst/>
          </a:prstGeom>
          <a:solidFill>
            <a:srgbClr val="F9F6F0"/>
          </a:solidFill>
          <a:ln/>
        </p:spPr>
        <p:txBody>
          <a:bodyPr/>
          <a:lstStyle/>
          <a:p>
            <a:endParaRPr lang="en-GB" dirty="0"/>
          </a:p>
        </p:txBody>
      </p:sp>
      <p:sp>
        <p:nvSpPr>
          <p:cNvPr id="5" name="Text 2"/>
          <p:cNvSpPr/>
          <p:nvPr/>
        </p:nvSpPr>
        <p:spPr>
          <a:xfrm>
            <a:off x="486443" y="555924"/>
            <a:ext cx="12154519" cy="1080135"/>
          </a:xfrm>
          <a:prstGeom prst="rect">
            <a:avLst/>
          </a:prstGeom>
          <a:noFill/>
          <a:ln/>
        </p:spPr>
        <p:txBody>
          <a:bodyPr wrap="squar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Learning Curves – Decision Tree 1 &amp; 2, and Random Forest</a:t>
            </a:r>
            <a:br>
              <a:rPr lang="en-US" sz="3402" b="1" dirty="0">
                <a:solidFill>
                  <a:srgbClr val="484237"/>
                </a:solidFill>
                <a:latin typeface="Gelasio" pitchFamily="34" charset="0"/>
                <a:ea typeface="Gelasio" pitchFamily="34" charset="-122"/>
                <a:cs typeface="Gelasio" pitchFamily="34" charset="-120"/>
              </a:rPr>
            </a:br>
            <a:endParaRPr lang="en-US" sz="3402" dirty="0"/>
          </a:p>
        </p:txBody>
      </p:sp>
      <p:pic>
        <p:nvPicPr>
          <p:cNvPr id="6" name="Picture 5" descr="A graph with a green line and red line&#10;&#10;Description automatically generated">
            <a:extLst>
              <a:ext uri="{FF2B5EF4-FFF2-40B4-BE49-F238E27FC236}">
                <a16:creationId xmlns:a16="http://schemas.microsoft.com/office/drawing/2014/main" id="{9A350E41-C73E-84D2-93C1-655CEE89103B}"/>
              </a:ext>
            </a:extLst>
          </p:cNvPr>
          <p:cNvPicPr>
            <a:picLocks noChangeAspect="1"/>
          </p:cNvPicPr>
          <p:nvPr/>
        </p:nvPicPr>
        <p:blipFill>
          <a:blip r:embed="rId3"/>
          <a:stretch>
            <a:fillRect/>
          </a:stretch>
        </p:blipFill>
        <p:spPr>
          <a:xfrm>
            <a:off x="486443" y="1470668"/>
            <a:ext cx="5948614" cy="3788987"/>
          </a:xfrm>
          <a:prstGeom prst="rect">
            <a:avLst/>
          </a:prstGeom>
        </p:spPr>
      </p:pic>
      <p:pic>
        <p:nvPicPr>
          <p:cNvPr id="9" name="Picture 8" descr="A graph with red line and green line&#10;&#10;Description automatically generated">
            <a:extLst>
              <a:ext uri="{FF2B5EF4-FFF2-40B4-BE49-F238E27FC236}">
                <a16:creationId xmlns:a16="http://schemas.microsoft.com/office/drawing/2014/main" id="{276EF11B-CB93-B5E4-DD39-6FA4214F579D}"/>
              </a:ext>
            </a:extLst>
          </p:cNvPr>
          <p:cNvPicPr>
            <a:picLocks noChangeAspect="1"/>
          </p:cNvPicPr>
          <p:nvPr/>
        </p:nvPicPr>
        <p:blipFill>
          <a:blip r:embed="rId4"/>
          <a:stretch>
            <a:fillRect/>
          </a:stretch>
        </p:blipFill>
        <p:spPr>
          <a:xfrm>
            <a:off x="7639292" y="1577449"/>
            <a:ext cx="6272920" cy="3995555"/>
          </a:xfrm>
          <a:prstGeom prst="rect">
            <a:avLst/>
          </a:prstGeom>
        </p:spPr>
      </p:pic>
      <p:pic>
        <p:nvPicPr>
          <p:cNvPr id="11" name="Picture 10" descr="A graph showing a green line and red line&#10;&#10;Description automatically generated">
            <a:extLst>
              <a:ext uri="{FF2B5EF4-FFF2-40B4-BE49-F238E27FC236}">
                <a16:creationId xmlns:a16="http://schemas.microsoft.com/office/drawing/2014/main" id="{A13BAA63-06A4-9A3C-43F1-8ADABD3E2B14}"/>
              </a:ext>
            </a:extLst>
          </p:cNvPr>
          <p:cNvPicPr>
            <a:picLocks noChangeAspect="1"/>
          </p:cNvPicPr>
          <p:nvPr/>
        </p:nvPicPr>
        <p:blipFill>
          <a:blip r:embed="rId5"/>
          <a:stretch>
            <a:fillRect/>
          </a:stretch>
        </p:blipFill>
        <p:spPr>
          <a:xfrm>
            <a:off x="4069046" y="4654373"/>
            <a:ext cx="5948614" cy="3788987"/>
          </a:xfrm>
          <a:prstGeom prst="rect">
            <a:avLst/>
          </a:prstGeom>
        </p:spPr>
      </p:pic>
    </p:spTree>
    <p:extLst>
      <p:ext uri="{BB962C8B-B14F-4D97-AF65-F5344CB8AC3E}">
        <p14:creationId xmlns:p14="http://schemas.microsoft.com/office/powerpoint/2010/main" val="2730477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4379" y="0"/>
            <a:ext cx="14630400" cy="8229600"/>
          </a:xfrm>
          <a:prstGeom prst="rect">
            <a:avLst/>
          </a:prstGeom>
          <a:solidFill>
            <a:srgbClr val="F9F6F0"/>
          </a:solidFill>
          <a:ln/>
        </p:spPr>
        <p:txBody>
          <a:bodyPr/>
          <a:lstStyle/>
          <a:p>
            <a:endParaRPr lang="en-GB"/>
          </a:p>
        </p:txBody>
      </p:sp>
      <p:sp>
        <p:nvSpPr>
          <p:cNvPr id="5" name="Text 2"/>
          <p:cNvSpPr/>
          <p:nvPr/>
        </p:nvSpPr>
        <p:spPr>
          <a:xfrm>
            <a:off x="604837" y="911662"/>
            <a:ext cx="7917418" cy="540068"/>
          </a:xfrm>
          <a:prstGeom prst="rect">
            <a:avLst/>
          </a:prstGeom>
          <a:noFill/>
          <a:ln/>
        </p:spPr>
        <p:txBody>
          <a:bodyPr wrap="non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Data Imbalance and Initial Strategies</a:t>
            </a:r>
            <a:endParaRPr lang="en-US" sz="3402" dirty="0"/>
          </a:p>
        </p:txBody>
      </p:sp>
      <p:sp>
        <p:nvSpPr>
          <p:cNvPr id="6" name="Shape 3"/>
          <p:cNvSpPr/>
          <p:nvPr/>
        </p:nvSpPr>
        <p:spPr>
          <a:xfrm>
            <a:off x="852607" y="1710928"/>
            <a:ext cx="22860" cy="5607010"/>
          </a:xfrm>
          <a:prstGeom prst="roundRect">
            <a:avLst>
              <a:gd name="adj" fmla="val 113400"/>
            </a:avLst>
          </a:prstGeom>
          <a:solidFill>
            <a:srgbClr val="D4CEC3"/>
          </a:solidFill>
          <a:ln/>
        </p:spPr>
        <p:txBody>
          <a:bodyPr/>
          <a:lstStyle/>
          <a:p>
            <a:endParaRPr lang="en-GB"/>
          </a:p>
        </p:txBody>
      </p:sp>
      <p:sp>
        <p:nvSpPr>
          <p:cNvPr id="7" name="Shape 4"/>
          <p:cNvSpPr/>
          <p:nvPr/>
        </p:nvSpPr>
        <p:spPr>
          <a:xfrm>
            <a:off x="1035546" y="2088118"/>
            <a:ext cx="604837" cy="22860"/>
          </a:xfrm>
          <a:prstGeom prst="roundRect">
            <a:avLst>
              <a:gd name="adj" fmla="val 113400"/>
            </a:avLst>
          </a:prstGeom>
          <a:solidFill>
            <a:srgbClr val="D4CEC3"/>
          </a:solidFill>
          <a:ln/>
        </p:spPr>
        <p:txBody>
          <a:bodyPr/>
          <a:lstStyle/>
          <a:p>
            <a:endParaRPr lang="en-GB"/>
          </a:p>
        </p:txBody>
      </p:sp>
      <p:sp>
        <p:nvSpPr>
          <p:cNvPr id="8" name="Shape 5"/>
          <p:cNvSpPr/>
          <p:nvPr/>
        </p:nvSpPr>
        <p:spPr>
          <a:xfrm>
            <a:off x="669667" y="1905238"/>
            <a:ext cx="388739" cy="388739"/>
          </a:xfrm>
          <a:prstGeom prst="roundRect">
            <a:avLst>
              <a:gd name="adj" fmla="val 6669"/>
            </a:avLst>
          </a:prstGeom>
          <a:solidFill>
            <a:srgbClr val="EEE8DD"/>
          </a:solidFill>
          <a:ln/>
        </p:spPr>
        <p:txBody>
          <a:bodyPr/>
          <a:lstStyle/>
          <a:p>
            <a:endParaRPr lang="en-GB"/>
          </a:p>
        </p:txBody>
      </p:sp>
      <p:sp>
        <p:nvSpPr>
          <p:cNvPr id="9" name="Text 6"/>
          <p:cNvSpPr/>
          <p:nvPr/>
        </p:nvSpPr>
        <p:spPr>
          <a:xfrm>
            <a:off x="802898" y="1970008"/>
            <a:ext cx="122277" cy="259199"/>
          </a:xfrm>
          <a:prstGeom prst="rect">
            <a:avLst/>
          </a:prstGeom>
          <a:noFill/>
          <a:ln/>
        </p:spPr>
        <p:txBody>
          <a:bodyPr wrap="none" rtlCol="0" anchor="t"/>
          <a:lstStyle/>
          <a:p>
            <a:pPr marL="0" indent="0" algn="ctr">
              <a:lnSpc>
                <a:spcPts val="2041"/>
              </a:lnSpc>
              <a:buNone/>
            </a:pPr>
            <a:r>
              <a:rPr lang="en-US" sz="2041" b="1" dirty="0">
                <a:solidFill>
                  <a:srgbClr val="746558"/>
                </a:solidFill>
                <a:latin typeface="Gelasio" pitchFamily="34" charset="0"/>
                <a:ea typeface="Gelasio" pitchFamily="34" charset="-122"/>
                <a:cs typeface="Gelasio" pitchFamily="34" charset="-120"/>
              </a:rPr>
              <a:t>1</a:t>
            </a:r>
            <a:endParaRPr lang="en-US" sz="2041" dirty="0"/>
          </a:p>
        </p:txBody>
      </p:sp>
      <p:sp>
        <p:nvSpPr>
          <p:cNvPr id="10" name="Text 7"/>
          <p:cNvSpPr/>
          <p:nvPr/>
        </p:nvSpPr>
        <p:spPr>
          <a:xfrm>
            <a:off x="1814513" y="1883688"/>
            <a:ext cx="2837259" cy="269915"/>
          </a:xfrm>
          <a:prstGeom prst="rect">
            <a:avLst/>
          </a:prstGeom>
          <a:noFill/>
          <a:ln/>
        </p:spPr>
        <p:txBody>
          <a:bodyPr wrap="none" rtlCol="0" anchor="t"/>
          <a:lstStyle/>
          <a:p>
            <a:pPr marL="0" indent="0" algn="l">
              <a:lnSpc>
                <a:spcPts val="2126"/>
              </a:lnSpc>
              <a:buNone/>
            </a:pPr>
            <a:r>
              <a:rPr lang="en-US" sz="1701" b="1" dirty="0">
                <a:solidFill>
                  <a:srgbClr val="746558"/>
                </a:solidFill>
                <a:latin typeface="Gelasio" pitchFamily="34" charset="0"/>
                <a:ea typeface="Gelasio" pitchFamily="34" charset="-122"/>
                <a:cs typeface="Gelasio" pitchFamily="34" charset="-120"/>
              </a:rPr>
              <a:t>Class Imbalance Identified</a:t>
            </a:r>
            <a:endParaRPr lang="en-US" sz="1701" dirty="0"/>
          </a:p>
        </p:txBody>
      </p:sp>
      <p:sp>
        <p:nvSpPr>
          <p:cNvPr id="11" name="Text 8"/>
          <p:cNvSpPr/>
          <p:nvPr/>
        </p:nvSpPr>
        <p:spPr>
          <a:xfrm>
            <a:off x="1814513" y="2257187"/>
            <a:ext cx="6724650"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Dataset showed significant class imbalance, with some species having numerous samples while others had only one, skewing model predictions.</a:t>
            </a:r>
            <a:endParaRPr lang="en-US" sz="1361" dirty="0"/>
          </a:p>
        </p:txBody>
      </p:sp>
      <p:sp>
        <p:nvSpPr>
          <p:cNvPr id="12" name="Shape 9"/>
          <p:cNvSpPr/>
          <p:nvPr/>
        </p:nvSpPr>
        <p:spPr>
          <a:xfrm>
            <a:off x="1035546" y="3533061"/>
            <a:ext cx="604837" cy="22860"/>
          </a:xfrm>
          <a:prstGeom prst="roundRect">
            <a:avLst>
              <a:gd name="adj" fmla="val 113400"/>
            </a:avLst>
          </a:prstGeom>
          <a:solidFill>
            <a:srgbClr val="D4CEC3"/>
          </a:solidFill>
          <a:ln/>
        </p:spPr>
        <p:txBody>
          <a:bodyPr/>
          <a:lstStyle/>
          <a:p>
            <a:endParaRPr lang="en-GB"/>
          </a:p>
        </p:txBody>
      </p:sp>
      <p:sp>
        <p:nvSpPr>
          <p:cNvPr id="13" name="Shape 10"/>
          <p:cNvSpPr/>
          <p:nvPr/>
        </p:nvSpPr>
        <p:spPr>
          <a:xfrm>
            <a:off x="669667" y="3350181"/>
            <a:ext cx="388739" cy="388739"/>
          </a:xfrm>
          <a:prstGeom prst="roundRect">
            <a:avLst>
              <a:gd name="adj" fmla="val 6669"/>
            </a:avLst>
          </a:prstGeom>
          <a:solidFill>
            <a:srgbClr val="EEE8DD"/>
          </a:solidFill>
          <a:ln/>
        </p:spPr>
        <p:txBody>
          <a:bodyPr/>
          <a:lstStyle/>
          <a:p>
            <a:endParaRPr lang="en-GB"/>
          </a:p>
        </p:txBody>
      </p:sp>
      <p:sp>
        <p:nvSpPr>
          <p:cNvPr id="14" name="Text 11"/>
          <p:cNvSpPr/>
          <p:nvPr/>
        </p:nvSpPr>
        <p:spPr>
          <a:xfrm>
            <a:off x="785396" y="3414951"/>
            <a:ext cx="157163" cy="259199"/>
          </a:xfrm>
          <a:prstGeom prst="rect">
            <a:avLst/>
          </a:prstGeom>
          <a:noFill/>
          <a:ln/>
        </p:spPr>
        <p:txBody>
          <a:bodyPr wrap="none" rtlCol="0" anchor="t"/>
          <a:lstStyle/>
          <a:p>
            <a:pPr marL="0" indent="0" algn="ctr">
              <a:lnSpc>
                <a:spcPts val="2041"/>
              </a:lnSpc>
              <a:buNone/>
            </a:pPr>
            <a:r>
              <a:rPr lang="en-US" sz="2041" b="1" dirty="0">
                <a:solidFill>
                  <a:srgbClr val="746558"/>
                </a:solidFill>
                <a:latin typeface="Gelasio" pitchFamily="34" charset="0"/>
                <a:ea typeface="Gelasio" pitchFamily="34" charset="-122"/>
                <a:cs typeface="Gelasio" pitchFamily="34" charset="-120"/>
              </a:rPr>
              <a:t>2</a:t>
            </a:r>
            <a:endParaRPr lang="en-US" sz="2041" dirty="0"/>
          </a:p>
        </p:txBody>
      </p:sp>
      <p:sp>
        <p:nvSpPr>
          <p:cNvPr id="15" name="Text 12"/>
          <p:cNvSpPr/>
          <p:nvPr/>
        </p:nvSpPr>
        <p:spPr>
          <a:xfrm>
            <a:off x="1814513" y="3328630"/>
            <a:ext cx="2912983" cy="269915"/>
          </a:xfrm>
          <a:prstGeom prst="rect">
            <a:avLst/>
          </a:prstGeom>
          <a:noFill/>
          <a:ln/>
        </p:spPr>
        <p:txBody>
          <a:bodyPr wrap="none" rtlCol="0" anchor="t"/>
          <a:lstStyle/>
          <a:p>
            <a:pPr marL="0" indent="0" algn="l">
              <a:lnSpc>
                <a:spcPts val="2126"/>
              </a:lnSpc>
              <a:buNone/>
            </a:pPr>
            <a:r>
              <a:rPr lang="en-US" sz="1701" b="1" dirty="0">
                <a:solidFill>
                  <a:srgbClr val="746558"/>
                </a:solidFill>
                <a:latin typeface="Gelasio" pitchFamily="34" charset="0"/>
                <a:ea typeface="Gelasio" pitchFamily="34" charset="-122"/>
                <a:cs typeface="Gelasio" pitchFamily="34" charset="-120"/>
              </a:rPr>
              <a:t>Hybrid Approach Proposed</a:t>
            </a:r>
            <a:endParaRPr lang="en-US" sz="1701" dirty="0"/>
          </a:p>
        </p:txBody>
      </p:sp>
      <p:sp>
        <p:nvSpPr>
          <p:cNvPr id="16" name="Text 13"/>
          <p:cNvSpPr/>
          <p:nvPr/>
        </p:nvSpPr>
        <p:spPr>
          <a:xfrm>
            <a:off x="1814513" y="3702129"/>
            <a:ext cx="6724650"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Initial strategy involved class weights, SMOTE, and random undersampling to address imbalance.</a:t>
            </a:r>
            <a:endParaRPr lang="en-US" sz="1361" dirty="0"/>
          </a:p>
        </p:txBody>
      </p:sp>
      <p:sp>
        <p:nvSpPr>
          <p:cNvPr id="17" name="Shape 14"/>
          <p:cNvSpPr/>
          <p:nvPr/>
        </p:nvSpPr>
        <p:spPr>
          <a:xfrm>
            <a:off x="1035546" y="4978003"/>
            <a:ext cx="604837" cy="22860"/>
          </a:xfrm>
          <a:prstGeom prst="roundRect">
            <a:avLst>
              <a:gd name="adj" fmla="val 113400"/>
            </a:avLst>
          </a:prstGeom>
          <a:solidFill>
            <a:srgbClr val="D4CEC3"/>
          </a:solidFill>
          <a:ln/>
        </p:spPr>
        <p:txBody>
          <a:bodyPr/>
          <a:lstStyle/>
          <a:p>
            <a:endParaRPr lang="en-GB"/>
          </a:p>
        </p:txBody>
      </p:sp>
      <p:sp>
        <p:nvSpPr>
          <p:cNvPr id="18" name="Shape 15"/>
          <p:cNvSpPr/>
          <p:nvPr/>
        </p:nvSpPr>
        <p:spPr>
          <a:xfrm>
            <a:off x="669667" y="4795123"/>
            <a:ext cx="388739" cy="388739"/>
          </a:xfrm>
          <a:prstGeom prst="roundRect">
            <a:avLst>
              <a:gd name="adj" fmla="val 6669"/>
            </a:avLst>
          </a:prstGeom>
          <a:solidFill>
            <a:srgbClr val="EEE8DD"/>
          </a:solidFill>
          <a:ln/>
        </p:spPr>
        <p:txBody>
          <a:bodyPr/>
          <a:lstStyle/>
          <a:p>
            <a:endParaRPr lang="en-GB"/>
          </a:p>
        </p:txBody>
      </p:sp>
      <p:sp>
        <p:nvSpPr>
          <p:cNvPr id="19" name="Text 16"/>
          <p:cNvSpPr/>
          <p:nvPr/>
        </p:nvSpPr>
        <p:spPr>
          <a:xfrm>
            <a:off x="785872" y="4859893"/>
            <a:ext cx="156210" cy="259199"/>
          </a:xfrm>
          <a:prstGeom prst="rect">
            <a:avLst/>
          </a:prstGeom>
          <a:noFill/>
          <a:ln/>
        </p:spPr>
        <p:txBody>
          <a:bodyPr wrap="none" rtlCol="0" anchor="t"/>
          <a:lstStyle/>
          <a:p>
            <a:pPr marL="0" indent="0" algn="ctr">
              <a:lnSpc>
                <a:spcPts val="2041"/>
              </a:lnSpc>
              <a:buNone/>
            </a:pPr>
            <a:r>
              <a:rPr lang="en-US" sz="2041" b="1" dirty="0">
                <a:solidFill>
                  <a:srgbClr val="746558"/>
                </a:solidFill>
                <a:latin typeface="Gelasio" pitchFamily="34" charset="0"/>
                <a:ea typeface="Gelasio" pitchFamily="34" charset="-122"/>
                <a:cs typeface="Gelasio" pitchFamily="34" charset="-120"/>
              </a:rPr>
              <a:t>3</a:t>
            </a:r>
            <a:endParaRPr lang="en-US" sz="2041" dirty="0"/>
          </a:p>
        </p:txBody>
      </p:sp>
      <p:sp>
        <p:nvSpPr>
          <p:cNvPr id="20" name="Text 17"/>
          <p:cNvSpPr/>
          <p:nvPr/>
        </p:nvSpPr>
        <p:spPr>
          <a:xfrm>
            <a:off x="1814513" y="4773573"/>
            <a:ext cx="2182297" cy="269915"/>
          </a:xfrm>
          <a:prstGeom prst="rect">
            <a:avLst/>
          </a:prstGeom>
          <a:noFill/>
          <a:ln/>
        </p:spPr>
        <p:txBody>
          <a:bodyPr wrap="none" rtlCol="0" anchor="t"/>
          <a:lstStyle/>
          <a:p>
            <a:pPr marL="0" indent="0" algn="l">
              <a:lnSpc>
                <a:spcPts val="2126"/>
              </a:lnSpc>
              <a:buNone/>
            </a:pPr>
            <a:r>
              <a:rPr lang="en-US" sz="1701" b="1" dirty="0">
                <a:solidFill>
                  <a:srgbClr val="746558"/>
                </a:solidFill>
                <a:latin typeface="Gelasio" pitchFamily="34" charset="0"/>
                <a:ea typeface="Gelasio" pitchFamily="34" charset="-122"/>
                <a:cs typeface="Gelasio" pitchFamily="34" charset="-120"/>
              </a:rPr>
              <a:t>Strategy Adjustment</a:t>
            </a:r>
            <a:endParaRPr lang="en-US" sz="1701" dirty="0"/>
          </a:p>
        </p:txBody>
      </p:sp>
      <p:sp>
        <p:nvSpPr>
          <p:cNvPr id="21" name="Text 18"/>
          <p:cNvSpPr/>
          <p:nvPr/>
        </p:nvSpPr>
        <p:spPr>
          <a:xfrm>
            <a:off x="1814513" y="5147072"/>
            <a:ext cx="6724650"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Due to insufficient sample sizes, data were reclassified into broader clades—Saurischia and Ornithischia—for resampling.</a:t>
            </a:r>
            <a:endParaRPr lang="en-US" sz="1361" dirty="0"/>
          </a:p>
        </p:txBody>
      </p:sp>
      <p:sp>
        <p:nvSpPr>
          <p:cNvPr id="22" name="Shape 19"/>
          <p:cNvSpPr/>
          <p:nvPr/>
        </p:nvSpPr>
        <p:spPr>
          <a:xfrm>
            <a:off x="1035546" y="6422946"/>
            <a:ext cx="604837" cy="22860"/>
          </a:xfrm>
          <a:prstGeom prst="roundRect">
            <a:avLst>
              <a:gd name="adj" fmla="val 113400"/>
            </a:avLst>
          </a:prstGeom>
          <a:solidFill>
            <a:srgbClr val="D4CEC3"/>
          </a:solidFill>
          <a:ln/>
        </p:spPr>
        <p:txBody>
          <a:bodyPr/>
          <a:lstStyle/>
          <a:p>
            <a:endParaRPr lang="en-GB"/>
          </a:p>
        </p:txBody>
      </p:sp>
      <p:sp>
        <p:nvSpPr>
          <p:cNvPr id="23" name="Shape 20"/>
          <p:cNvSpPr/>
          <p:nvPr/>
        </p:nvSpPr>
        <p:spPr>
          <a:xfrm>
            <a:off x="669667" y="6240066"/>
            <a:ext cx="388739" cy="388739"/>
          </a:xfrm>
          <a:prstGeom prst="roundRect">
            <a:avLst>
              <a:gd name="adj" fmla="val 6669"/>
            </a:avLst>
          </a:prstGeom>
          <a:solidFill>
            <a:srgbClr val="EEE8DD"/>
          </a:solidFill>
          <a:ln/>
        </p:spPr>
        <p:txBody>
          <a:bodyPr/>
          <a:lstStyle/>
          <a:p>
            <a:endParaRPr lang="en-GB"/>
          </a:p>
        </p:txBody>
      </p:sp>
      <p:sp>
        <p:nvSpPr>
          <p:cNvPr id="24" name="Text 21"/>
          <p:cNvSpPr/>
          <p:nvPr/>
        </p:nvSpPr>
        <p:spPr>
          <a:xfrm>
            <a:off x="783134" y="6304836"/>
            <a:ext cx="161687" cy="259199"/>
          </a:xfrm>
          <a:prstGeom prst="rect">
            <a:avLst/>
          </a:prstGeom>
          <a:noFill/>
          <a:ln/>
        </p:spPr>
        <p:txBody>
          <a:bodyPr wrap="none" rtlCol="0" anchor="t"/>
          <a:lstStyle/>
          <a:p>
            <a:pPr marL="0" indent="0" algn="ctr">
              <a:lnSpc>
                <a:spcPts val="2041"/>
              </a:lnSpc>
              <a:buNone/>
            </a:pPr>
            <a:r>
              <a:rPr lang="en-US" sz="2041" b="1" dirty="0">
                <a:solidFill>
                  <a:srgbClr val="746558"/>
                </a:solidFill>
                <a:latin typeface="Gelasio" pitchFamily="34" charset="0"/>
                <a:ea typeface="Gelasio" pitchFamily="34" charset="-122"/>
                <a:cs typeface="Gelasio" pitchFamily="34" charset="-120"/>
              </a:rPr>
              <a:t>4</a:t>
            </a:r>
            <a:endParaRPr lang="en-US" sz="2041" dirty="0"/>
          </a:p>
        </p:txBody>
      </p:sp>
      <p:sp>
        <p:nvSpPr>
          <p:cNvPr id="25" name="Text 22"/>
          <p:cNvSpPr/>
          <p:nvPr/>
        </p:nvSpPr>
        <p:spPr>
          <a:xfrm>
            <a:off x="1814513" y="6218515"/>
            <a:ext cx="2160270" cy="269915"/>
          </a:xfrm>
          <a:prstGeom prst="rect">
            <a:avLst/>
          </a:prstGeom>
          <a:noFill/>
          <a:ln/>
        </p:spPr>
        <p:txBody>
          <a:bodyPr wrap="none" rtlCol="0" anchor="t"/>
          <a:lstStyle/>
          <a:p>
            <a:pPr marL="0" indent="0" algn="l">
              <a:lnSpc>
                <a:spcPts val="2126"/>
              </a:lnSpc>
              <a:buNone/>
            </a:pPr>
            <a:r>
              <a:rPr lang="en-US" sz="1701" b="1" dirty="0">
                <a:solidFill>
                  <a:srgbClr val="746558"/>
                </a:solidFill>
                <a:latin typeface="Gelasio" pitchFamily="34" charset="0"/>
                <a:ea typeface="Gelasio" pitchFamily="34" charset="-122"/>
                <a:cs typeface="Gelasio" pitchFamily="34" charset="-120"/>
              </a:rPr>
              <a:t>Final Approach</a:t>
            </a:r>
            <a:endParaRPr lang="en-US" sz="1701" dirty="0"/>
          </a:p>
        </p:txBody>
      </p:sp>
      <p:sp>
        <p:nvSpPr>
          <p:cNvPr id="26" name="Text 23"/>
          <p:cNvSpPr/>
          <p:nvPr/>
        </p:nvSpPr>
        <p:spPr>
          <a:xfrm>
            <a:off x="1814513" y="6592014"/>
            <a:ext cx="6724650" cy="553164"/>
          </a:xfrm>
          <a:prstGeom prst="rect">
            <a:avLst/>
          </a:prstGeom>
          <a:noFill/>
          <a:ln/>
        </p:spPr>
        <p:txBody>
          <a:bodyPr wrap="squar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Decision Trees and Random Forests chosen for their robustness in managing class imbalance through class weights.</a:t>
            </a:r>
            <a:endParaRPr lang="en-US" sz="1361" dirty="0"/>
          </a:p>
        </p:txBody>
      </p:sp>
      <p:pic>
        <p:nvPicPr>
          <p:cNvPr id="28" name="Picture 27" descr="A graph with blue and white text&#10;&#10;Description automatically generated">
            <a:extLst>
              <a:ext uri="{FF2B5EF4-FFF2-40B4-BE49-F238E27FC236}">
                <a16:creationId xmlns:a16="http://schemas.microsoft.com/office/drawing/2014/main" id="{5F69F06B-A304-8AF3-124D-F27EBEF59B90}"/>
              </a:ext>
            </a:extLst>
          </p:cNvPr>
          <p:cNvPicPr>
            <a:picLocks noChangeAspect="1"/>
          </p:cNvPicPr>
          <p:nvPr/>
        </p:nvPicPr>
        <p:blipFill>
          <a:blip r:embed="rId3"/>
          <a:stretch>
            <a:fillRect/>
          </a:stretch>
        </p:blipFill>
        <p:spPr>
          <a:xfrm>
            <a:off x="9295270" y="29028"/>
            <a:ext cx="5335130" cy="4076775"/>
          </a:xfrm>
          <a:prstGeom prst="rect">
            <a:avLst/>
          </a:prstGeom>
        </p:spPr>
      </p:pic>
      <p:pic>
        <p:nvPicPr>
          <p:cNvPr id="30" name="Picture 29" descr="A bar chart with text overlay&#10;&#10;Description automatically generated">
            <a:extLst>
              <a:ext uri="{FF2B5EF4-FFF2-40B4-BE49-F238E27FC236}">
                <a16:creationId xmlns:a16="http://schemas.microsoft.com/office/drawing/2014/main" id="{A81BC4D7-D45E-9214-CF64-F1BC6BA9370A}"/>
              </a:ext>
            </a:extLst>
          </p:cNvPr>
          <p:cNvPicPr>
            <a:picLocks noChangeAspect="1"/>
          </p:cNvPicPr>
          <p:nvPr/>
        </p:nvPicPr>
        <p:blipFill>
          <a:blip r:embed="rId4"/>
          <a:stretch>
            <a:fillRect/>
          </a:stretch>
        </p:blipFill>
        <p:spPr>
          <a:xfrm>
            <a:off x="9295270" y="4105803"/>
            <a:ext cx="5335130" cy="4076775"/>
          </a:xfrm>
          <a:prstGeom prst="rect">
            <a:avLst/>
          </a:prstGeom>
        </p:spPr>
      </p:pic>
    </p:spTree>
    <p:extLst>
      <p:ext uri="{BB962C8B-B14F-4D97-AF65-F5344CB8AC3E}">
        <p14:creationId xmlns:p14="http://schemas.microsoft.com/office/powerpoint/2010/main" val="3701127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sp>
        <p:nvSpPr>
          <p:cNvPr id="4" name="Text 2"/>
          <p:cNvSpPr/>
          <p:nvPr/>
        </p:nvSpPr>
        <p:spPr>
          <a:xfrm>
            <a:off x="1451610" y="763667"/>
            <a:ext cx="11727180" cy="2012752"/>
          </a:xfrm>
          <a:prstGeom prst="rect">
            <a:avLst/>
          </a:prstGeom>
          <a:noFill/>
          <a:ln/>
        </p:spPr>
        <p:txBody>
          <a:bodyPr wrap="square" rtlCol="0" anchor="t"/>
          <a:lstStyle/>
          <a:p>
            <a:pPr marL="0" indent="0">
              <a:lnSpc>
                <a:spcPts val="5283"/>
              </a:lnSpc>
              <a:buNone/>
            </a:pPr>
            <a:r>
              <a:rPr lang="en-US" sz="4226" b="1" dirty="0">
                <a:solidFill>
                  <a:srgbClr val="484237"/>
                </a:solidFill>
                <a:latin typeface="Gelasio" pitchFamily="34" charset="0"/>
                <a:ea typeface="Gelasio" pitchFamily="34" charset="-122"/>
                <a:cs typeface="Gelasio" pitchFamily="34" charset="-120"/>
              </a:rPr>
              <a:t>Bagging Classifier with K-Nearest Neighbours (KNN) and Random Forest (RF2)</a:t>
            </a:r>
            <a:endParaRPr lang="en-US" sz="4226" dirty="0"/>
          </a:p>
        </p:txBody>
      </p:sp>
      <p:sp>
        <p:nvSpPr>
          <p:cNvPr id="5" name="Text 3"/>
          <p:cNvSpPr/>
          <p:nvPr/>
        </p:nvSpPr>
        <p:spPr>
          <a:xfrm>
            <a:off x="1451610" y="2509957"/>
            <a:ext cx="11727180" cy="1030129"/>
          </a:xfrm>
          <a:prstGeom prst="rect">
            <a:avLst/>
          </a:prstGeom>
          <a:noFill/>
          <a:ln/>
        </p:spPr>
        <p:txBody>
          <a:bodyPr wrap="square" rtlCol="0" anchor="t"/>
          <a:lstStyle/>
          <a:p>
            <a:pPr marL="0" indent="0">
              <a:lnSpc>
                <a:spcPts val="2705"/>
              </a:lnSpc>
              <a:buNone/>
            </a:pPr>
            <a:r>
              <a:rPr lang="en-US" sz="1690" b="1" dirty="0">
                <a:solidFill>
                  <a:srgbClr val="746558"/>
                </a:solidFill>
                <a:latin typeface="Gelasio" pitchFamily="34" charset="0"/>
                <a:ea typeface="Gelasio" pitchFamily="34" charset="-122"/>
                <a:cs typeface="Gelasio" pitchFamily="34" charset="-120"/>
              </a:rPr>
              <a:t>Bagging Classifier with KNN:</a:t>
            </a:r>
            <a:r>
              <a:rPr lang="en-US" sz="1690" dirty="0">
                <a:solidFill>
                  <a:srgbClr val="746558"/>
                </a:solidFill>
                <a:latin typeface="Gelasio" pitchFamily="34" charset="0"/>
                <a:ea typeface="Gelasio" pitchFamily="34" charset="-122"/>
                <a:cs typeface="Gelasio" pitchFamily="34" charset="-120"/>
              </a:rPr>
              <a:t> The KNN model achieved perfect performance metrics, including 1.0 scores for accuracy, precision, recall, F1, ROC AUC, Gini Index, and Purity. However, this indicated severe overfitting, with the training scores significantly exceeding the cross-validation scores, suggesting poor generalization to new data.</a:t>
            </a:r>
            <a:endParaRPr lang="en-US" sz="1690" dirty="0"/>
          </a:p>
        </p:txBody>
      </p:sp>
      <p:sp>
        <p:nvSpPr>
          <p:cNvPr id="6" name="Text 4"/>
          <p:cNvSpPr/>
          <p:nvPr/>
        </p:nvSpPr>
        <p:spPr>
          <a:xfrm>
            <a:off x="1451610" y="3912871"/>
            <a:ext cx="11727180" cy="1373505"/>
          </a:xfrm>
          <a:prstGeom prst="rect">
            <a:avLst/>
          </a:prstGeom>
          <a:noFill/>
          <a:ln/>
        </p:spPr>
        <p:txBody>
          <a:bodyPr wrap="square" rtlCol="0" anchor="t"/>
          <a:lstStyle/>
          <a:p>
            <a:pPr marL="0" indent="0">
              <a:lnSpc>
                <a:spcPts val="2705"/>
              </a:lnSpc>
              <a:buNone/>
            </a:pPr>
            <a:r>
              <a:rPr lang="en-US" sz="1690" b="1" dirty="0">
                <a:solidFill>
                  <a:srgbClr val="746558"/>
                </a:solidFill>
                <a:latin typeface="Gelasio" pitchFamily="34" charset="0"/>
                <a:ea typeface="Gelasio" pitchFamily="34" charset="-122"/>
                <a:cs typeface="Gelasio" pitchFamily="34" charset="-120"/>
              </a:rPr>
              <a:t>Random Forest (RF2):</a:t>
            </a:r>
            <a:r>
              <a:rPr lang="en-US" sz="1690" dirty="0">
                <a:solidFill>
                  <a:srgbClr val="746558"/>
                </a:solidFill>
                <a:latin typeface="Gelasio" pitchFamily="34" charset="0"/>
                <a:ea typeface="Gelasio" pitchFamily="34" charset="-122"/>
                <a:cs typeface="Gelasio" pitchFamily="34" charset="-120"/>
              </a:rPr>
              <a:t> Similarly, the Random Forest model with 200 trees and a maximum depth of 30 also exhibited perfect scores across all metrics on both the training and test datasets. Like the KNN model, the RF2 model demonstrated clear signs of overfitting, with a notable gap between the flawless training performance and the lower cross-validation results.</a:t>
            </a:r>
            <a:endParaRPr lang="en-US" sz="1690" dirty="0"/>
          </a:p>
        </p:txBody>
      </p:sp>
      <p:sp>
        <p:nvSpPr>
          <p:cNvPr id="7" name="Text 5"/>
          <p:cNvSpPr/>
          <p:nvPr/>
        </p:nvSpPr>
        <p:spPr>
          <a:xfrm>
            <a:off x="1451610" y="5384482"/>
            <a:ext cx="11727180" cy="1373505"/>
          </a:xfrm>
          <a:prstGeom prst="rect">
            <a:avLst/>
          </a:prstGeom>
          <a:noFill/>
          <a:ln/>
        </p:spPr>
        <p:txBody>
          <a:bodyPr wrap="square" rtlCol="0" anchor="t"/>
          <a:lstStyle/>
          <a:p>
            <a:pPr marL="0" indent="0">
              <a:lnSpc>
                <a:spcPts val="2705"/>
              </a:lnSpc>
              <a:buNone/>
            </a:pPr>
            <a:r>
              <a:rPr lang="en-US" sz="1690" b="1" dirty="0">
                <a:solidFill>
                  <a:srgbClr val="746558"/>
                </a:solidFill>
                <a:latin typeface="Gelasio" pitchFamily="34" charset="0"/>
                <a:ea typeface="Gelasio" pitchFamily="34" charset="-122"/>
                <a:cs typeface="Gelasio" pitchFamily="34" charset="-120"/>
              </a:rPr>
              <a:t>Limitations:</a:t>
            </a:r>
            <a:r>
              <a:rPr lang="en-US" sz="1690" dirty="0">
                <a:solidFill>
                  <a:srgbClr val="746558"/>
                </a:solidFill>
                <a:latin typeface="Gelasio" pitchFamily="34" charset="0"/>
                <a:ea typeface="Gelasio" pitchFamily="34" charset="-122"/>
                <a:cs typeface="Gelasio" pitchFamily="34" charset="-120"/>
              </a:rPr>
              <a:t> The perfect performance metrics for both models raised concerns about their robustness and real-world applicability. The significant discrepancy between training and cross-validation scores indicated that the models had memorized the training data rather than learning to generalize effectively. This overfitting issue was likely caused by model complexity and potential redundancy in feature selection, leading to excessive sensitivity to the training data.</a:t>
            </a:r>
            <a:endParaRPr lang="en-US" sz="169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745141"/>
          </a:xfrm>
          <a:prstGeom prst="rect">
            <a:avLst/>
          </a:prstGeom>
          <a:solidFill>
            <a:srgbClr val="F9F6F0"/>
          </a:solidFill>
          <a:ln/>
        </p:spPr>
        <p:txBody>
          <a:bodyPr/>
          <a:lstStyle/>
          <a:p>
            <a:endParaRPr lang="en-GB"/>
          </a:p>
        </p:txBody>
      </p:sp>
      <p:sp>
        <p:nvSpPr>
          <p:cNvPr id="5" name="Text 2"/>
          <p:cNvSpPr/>
          <p:nvPr/>
        </p:nvSpPr>
        <p:spPr>
          <a:xfrm>
            <a:off x="2595026" y="757218"/>
            <a:ext cx="9440347" cy="1080135"/>
          </a:xfrm>
          <a:prstGeom prst="rect">
            <a:avLst/>
          </a:prstGeom>
          <a:noFill/>
          <a:ln/>
        </p:spPr>
        <p:txBody>
          <a:bodyPr wrap="squar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Model Training and Testing Assessment</a:t>
            </a:r>
            <a:endParaRPr lang="en-US" sz="3402" dirty="0"/>
          </a:p>
        </p:txBody>
      </p:sp>
      <p:pic>
        <p:nvPicPr>
          <p:cNvPr id="7" name="Picture 6" descr="A screenshot of a graph&#10;&#10;Description automatically generated">
            <a:extLst>
              <a:ext uri="{FF2B5EF4-FFF2-40B4-BE49-F238E27FC236}">
                <a16:creationId xmlns:a16="http://schemas.microsoft.com/office/drawing/2014/main" id="{3A30EA17-2321-7736-7B0B-20B9222F40C6}"/>
              </a:ext>
            </a:extLst>
          </p:cNvPr>
          <p:cNvPicPr>
            <a:picLocks noChangeAspect="1"/>
          </p:cNvPicPr>
          <p:nvPr/>
        </p:nvPicPr>
        <p:blipFill>
          <a:blip r:embed="rId3"/>
          <a:stretch>
            <a:fillRect/>
          </a:stretch>
        </p:blipFill>
        <p:spPr>
          <a:xfrm>
            <a:off x="1902941" y="1837353"/>
            <a:ext cx="9999604" cy="4860009"/>
          </a:xfrm>
          <a:prstGeom prst="rect">
            <a:avLst/>
          </a:prstGeom>
        </p:spPr>
      </p:pic>
    </p:spTree>
    <p:extLst>
      <p:ext uri="{BB962C8B-B14F-4D97-AF65-F5344CB8AC3E}">
        <p14:creationId xmlns:p14="http://schemas.microsoft.com/office/powerpoint/2010/main" val="3276353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745141"/>
          </a:xfrm>
          <a:prstGeom prst="rect">
            <a:avLst/>
          </a:prstGeom>
          <a:solidFill>
            <a:srgbClr val="F9F6F0"/>
          </a:solidFill>
          <a:ln/>
        </p:spPr>
        <p:txBody>
          <a:bodyPr/>
          <a:lstStyle/>
          <a:p>
            <a:endParaRPr lang="en-GB" dirty="0"/>
          </a:p>
        </p:txBody>
      </p:sp>
      <p:sp>
        <p:nvSpPr>
          <p:cNvPr id="5" name="Text 2"/>
          <p:cNvSpPr/>
          <p:nvPr/>
        </p:nvSpPr>
        <p:spPr>
          <a:xfrm>
            <a:off x="766632" y="781931"/>
            <a:ext cx="11169995" cy="1080135"/>
          </a:xfrm>
          <a:prstGeom prst="rect">
            <a:avLst/>
          </a:prstGeom>
          <a:noFill/>
          <a:ln/>
        </p:spPr>
        <p:txBody>
          <a:bodyPr wrap="square" rtlCol="0" anchor="t"/>
          <a:lstStyle/>
          <a:p>
            <a:pPr marL="0" indent="0">
              <a:lnSpc>
                <a:spcPts val="4253"/>
              </a:lnSpc>
              <a:buNone/>
            </a:pPr>
            <a:r>
              <a:rPr lang="en-US" sz="2400" b="1" dirty="0">
                <a:solidFill>
                  <a:srgbClr val="484237"/>
                </a:solidFill>
                <a:latin typeface="Gelasio" pitchFamily="34" charset="0"/>
                <a:ea typeface="Gelasio" pitchFamily="34" charset="-122"/>
                <a:cs typeface="Gelasio" pitchFamily="34" charset="-120"/>
              </a:rPr>
              <a:t>Learning Curves – Bagging Classifier with K-Nearest </a:t>
            </a:r>
            <a:r>
              <a:rPr lang="en-US" sz="2400" b="1" dirty="0" err="1">
                <a:solidFill>
                  <a:srgbClr val="484237"/>
                </a:solidFill>
                <a:latin typeface="Gelasio" pitchFamily="34" charset="0"/>
                <a:ea typeface="Gelasio" pitchFamily="34" charset="-122"/>
                <a:cs typeface="Gelasio" pitchFamily="34" charset="-120"/>
              </a:rPr>
              <a:t>Neighbours</a:t>
            </a:r>
            <a:r>
              <a:rPr lang="en-US" sz="2400" b="1" dirty="0">
                <a:solidFill>
                  <a:srgbClr val="484237"/>
                </a:solidFill>
                <a:latin typeface="Gelasio" pitchFamily="34" charset="0"/>
                <a:ea typeface="Gelasio" pitchFamily="34" charset="-122"/>
                <a:cs typeface="Gelasio" pitchFamily="34" charset="-120"/>
              </a:rPr>
              <a:t> (KNN) &amp; Enhanced Random Forest</a:t>
            </a:r>
          </a:p>
          <a:p>
            <a:pPr marL="0" indent="0">
              <a:lnSpc>
                <a:spcPts val="4253"/>
              </a:lnSpc>
              <a:buNone/>
            </a:pPr>
            <a:endParaRPr lang="en-US" sz="2400" b="1" dirty="0">
              <a:solidFill>
                <a:srgbClr val="484237"/>
              </a:solidFill>
              <a:latin typeface="Gelasio" pitchFamily="34" charset="0"/>
              <a:ea typeface="Gelasio" pitchFamily="34" charset="-122"/>
              <a:cs typeface="Gelasio" pitchFamily="34" charset="-120"/>
            </a:endParaRPr>
          </a:p>
          <a:p>
            <a:pPr marL="0" indent="0">
              <a:lnSpc>
                <a:spcPts val="4253"/>
              </a:lnSpc>
              <a:buNone/>
            </a:pPr>
            <a:endParaRPr lang="en-US" sz="2400" dirty="0"/>
          </a:p>
          <a:p>
            <a:pPr marL="0" indent="0">
              <a:lnSpc>
                <a:spcPts val="4253"/>
              </a:lnSpc>
              <a:buNone/>
            </a:pPr>
            <a:r>
              <a:rPr lang="en-US" sz="2400" dirty="0">
                <a:solidFill>
                  <a:srgbClr val="484237"/>
                </a:solidFill>
                <a:latin typeface="Gelasio" pitchFamily="34" charset="0"/>
                <a:ea typeface="Gelasio" pitchFamily="34" charset="-122"/>
                <a:cs typeface="Gelasio" pitchFamily="34" charset="-120"/>
              </a:rPr>
              <a:t> </a:t>
            </a:r>
            <a:endParaRPr lang="en-US" sz="2400" dirty="0"/>
          </a:p>
        </p:txBody>
      </p:sp>
      <p:pic>
        <p:nvPicPr>
          <p:cNvPr id="6" name="Picture 5" descr="A graph with a green line&#10;&#10;Description automatically generated">
            <a:extLst>
              <a:ext uri="{FF2B5EF4-FFF2-40B4-BE49-F238E27FC236}">
                <a16:creationId xmlns:a16="http://schemas.microsoft.com/office/drawing/2014/main" id="{4478FED1-D583-2CE5-2F72-866492F94F83}"/>
              </a:ext>
            </a:extLst>
          </p:cNvPr>
          <p:cNvPicPr>
            <a:picLocks noChangeAspect="1"/>
          </p:cNvPicPr>
          <p:nvPr/>
        </p:nvPicPr>
        <p:blipFill>
          <a:blip r:embed="rId3"/>
          <a:stretch>
            <a:fillRect/>
          </a:stretch>
        </p:blipFill>
        <p:spPr>
          <a:xfrm>
            <a:off x="7315200" y="2165293"/>
            <a:ext cx="6283176" cy="4054660"/>
          </a:xfrm>
          <a:prstGeom prst="rect">
            <a:avLst/>
          </a:prstGeom>
        </p:spPr>
      </p:pic>
      <p:pic>
        <p:nvPicPr>
          <p:cNvPr id="8" name="Picture 7" descr="A graph with a green line&#10;&#10;Description automatically generated">
            <a:extLst>
              <a:ext uri="{FF2B5EF4-FFF2-40B4-BE49-F238E27FC236}">
                <a16:creationId xmlns:a16="http://schemas.microsoft.com/office/drawing/2014/main" id="{9FF5CC0E-13C7-3680-9E7E-22238C712953}"/>
              </a:ext>
            </a:extLst>
          </p:cNvPr>
          <p:cNvPicPr>
            <a:picLocks noChangeAspect="1"/>
          </p:cNvPicPr>
          <p:nvPr/>
        </p:nvPicPr>
        <p:blipFill>
          <a:blip r:embed="rId4"/>
          <a:stretch>
            <a:fillRect/>
          </a:stretch>
        </p:blipFill>
        <p:spPr>
          <a:xfrm>
            <a:off x="766632" y="2165293"/>
            <a:ext cx="6283175" cy="4054660"/>
          </a:xfrm>
          <a:prstGeom prst="rect">
            <a:avLst/>
          </a:prstGeom>
        </p:spPr>
      </p:pic>
    </p:spTree>
    <p:extLst>
      <p:ext uri="{BB962C8B-B14F-4D97-AF65-F5344CB8AC3E}">
        <p14:creationId xmlns:p14="http://schemas.microsoft.com/office/powerpoint/2010/main" val="4178147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745141"/>
          </a:xfrm>
          <a:prstGeom prst="rect">
            <a:avLst/>
          </a:prstGeom>
          <a:solidFill>
            <a:srgbClr val="F9F6F0"/>
          </a:solidFill>
          <a:ln/>
        </p:spPr>
        <p:txBody>
          <a:bodyPr/>
          <a:lstStyle/>
          <a:p>
            <a:endParaRPr lang="en-GB"/>
          </a:p>
        </p:txBody>
      </p:sp>
      <p:sp>
        <p:nvSpPr>
          <p:cNvPr id="5" name="Text 2"/>
          <p:cNvSpPr/>
          <p:nvPr/>
        </p:nvSpPr>
        <p:spPr>
          <a:xfrm>
            <a:off x="2594967" y="1585121"/>
            <a:ext cx="9440347" cy="1080135"/>
          </a:xfrm>
          <a:prstGeom prst="rect">
            <a:avLst/>
          </a:prstGeom>
          <a:noFill/>
          <a:ln/>
        </p:spPr>
        <p:txBody>
          <a:bodyPr wrap="squar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External Model Validation and Generalisation Assessment</a:t>
            </a:r>
            <a:endParaRPr lang="en-US" sz="3402" dirty="0"/>
          </a:p>
        </p:txBody>
      </p:sp>
      <p:sp>
        <p:nvSpPr>
          <p:cNvPr id="6" name="Text 3"/>
          <p:cNvSpPr/>
          <p:nvPr/>
        </p:nvSpPr>
        <p:spPr>
          <a:xfrm>
            <a:off x="2594967" y="2924456"/>
            <a:ext cx="9440347" cy="1106329"/>
          </a:xfrm>
          <a:prstGeom prst="rect">
            <a:avLst/>
          </a:prstGeom>
          <a:noFill/>
          <a:ln/>
        </p:spPr>
        <p:txBody>
          <a:bodyPr wrap="square" rtlCol="0" anchor="t"/>
          <a:lstStyle/>
          <a:p>
            <a:pPr marL="0" indent="0">
              <a:lnSpc>
                <a:spcPts val="2177"/>
              </a:lnSpc>
              <a:buNone/>
            </a:pPr>
            <a:r>
              <a:rPr lang="en-US" sz="1361" dirty="0">
                <a:solidFill>
                  <a:srgbClr val="746558"/>
                </a:solidFill>
                <a:latin typeface="Gelasio" pitchFamily="34" charset="0"/>
                <a:ea typeface="Gelasio" pitchFamily="34" charset="-122"/>
                <a:cs typeface="Gelasio" pitchFamily="34" charset="-120"/>
              </a:rPr>
              <a:t>The final stage of the analysis involved the critical evaluation of machine learning models through external validation, designed to assess their generalization capabilities on data not previously encountered during training. The validation data underwent the same preprocessing as the training dataset, and the trained models were applied to this unseen data to evaluate key performance metrics.</a:t>
            </a:r>
            <a:endParaRPr lang="en-US" sz="1361" dirty="0"/>
          </a:p>
        </p:txBody>
      </p:sp>
      <p:sp>
        <p:nvSpPr>
          <p:cNvPr id="7" name="Text 4"/>
          <p:cNvSpPr/>
          <p:nvPr/>
        </p:nvSpPr>
        <p:spPr>
          <a:xfrm>
            <a:off x="2581037" y="4189257"/>
            <a:ext cx="2865358" cy="829747"/>
          </a:xfrm>
          <a:prstGeom prst="rect">
            <a:avLst/>
          </a:prstGeom>
          <a:noFill/>
          <a:ln/>
        </p:spPr>
        <p:txBody>
          <a:bodyPr wrap="square" rtlCol="0" anchor="t"/>
          <a:lstStyle/>
          <a:p>
            <a:pPr marL="0" indent="0">
              <a:lnSpc>
                <a:spcPts val="2177"/>
              </a:lnSpc>
              <a:buNone/>
            </a:pPr>
            <a:r>
              <a:rPr lang="en-US" sz="1361" dirty="0">
                <a:solidFill>
                  <a:srgbClr val="746558"/>
                </a:solidFill>
                <a:latin typeface="Gelasio" pitchFamily="34" charset="0"/>
                <a:ea typeface="Gelasio" pitchFamily="34" charset="-122"/>
                <a:cs typeface="Gelasio" pitchFamily="34" charset="-120"/>
              </a:rPr>
              <a:t>Decision Tree model (DT1) achieving limited generalisation effectiveness at 33.33% accuracy.</a:t>
            </a:r>
            <a:endParaRPr lang="en-US" sz="1361" dirty="0"/>
          </a:p>
        </p:txBody>
      </p:sp>
      <p:sp>
        <p:nvSpPr>
          <p:cNvPr id="8" name="Text 5"/>
          <p:cNvSpPr/>
          <p:nvPr/>
        </p:nvSpPr>
        <p:spPr>
          <a:xfrm>
            <a:off x="5875497" y="4189257"/>
            <a:ext cx="2865358" cy="829747"/>
          </a:xfrm>
          <a:prstGeom prst="rect">
            <a:avLst/>
          </a:prstGeom>
          <a:noFill/>
          <a:ln/>
        </p:spPr>
        <p:txBody>
          <a:bodyPr wrap="square" rtlCol="0" anchor="t"/>
          <a:lstStyle/>
          <a:p>
            <a:pPr marL="0" indent="0">
              <a:lnSpc>
                <a:spcPts val="2177"/>
              </a:lnSpc>
              <a:buNone/>
            </a:pPr>
            <a:r>
              <a:rPr lang="en-US" sz="1361" dirty="0">
                <a:solidFill>
                  <a:srgbClr val="746558"/>
                </a:solidFill>
                <a:latin typeface="Gelasio" pitchFamily="34" charset="0"/>
                <a:ea typeface="Gelasio" pitchFamily="34" charset="-122"/>
                <a:cs typeface="Gelasio" pitchFamily="34" charset="-120"/>
              </a:rPr>
              <a:t>The Random Forest model (RF1) demonstrated better but still subpar results at 66.67% accuracy</a:t>
            </a:r>
            <a:endParaRPr lang="en-US" sz="1361" dirty="0"/>
          </a:p>
        </p:txBody>
      </p:sp>
      <p:sp>
        <p:nvSpPr>
          <p:cNvPr id="9" name="Text 6"/>
          <p:cNvSpPr/>
          <p:nvPr/>
        </p:nvSpPr>
        <p:spPr>
          <a:xfrm>
            <a:off x="9169956" y="4189257"/>
            <a:ext cx="2865358" cy="1382911"/>
          </a:xfrm>
          <a:prstGeom prst="rect">
            <a:avLst/>
          </a:prstGeom>
          <a:noFill/>
          <a:ln/>
        </p:spPr>
        <p:txBody>
          <a:bodyPr wrap="square" rtlCol="0" anchor="t"/>
          <a:lstStyle/>
          <a:p>
            <a:pPr marL="0" indent="0">
              <a:lnSpc>
                <a:spcPts val="2177"/>
              </a:lnSpc>
              <a:buNone/>
            </a:pPr>
            <a:r>
              <a:rPr lang="en-US" sz="1361" dirty="0">
                <a:solidFill>
                  <a:srgbClr val="746558"/>
                </a:solidFill>
                <a:latin typeface="Gelasio" pitchFamily="34" charset="0"/>
                <a:ea typeface="Gelasio" pitchFamily="34" charset="-122"/>
                <a:cs typeface="Gelasio" pitchFamily="34" charset="-120"/>
              </a:rPr>
              <a:t>while the extended Random Forest (RF2) and K-Nearest Neighbours (KNN) models showed severe overfitting with accuracies of 16.67% and 0.00%, respectively.</a:t>
            </a:r>
            <a:endParaRPr lang="en-US" sz="1361" dirty="0"/>
          </a:p>
        </p:txBody>
      </p:sp>
      <p:sp>
        <p:nvSpPr>
          <p:cNvPr id="10" name="Text 7"/>
          <p:cNvSpPr/>
          <p:nvPr/>
        </p:nvSpPr>
        <p:spPr>
          <a:xfrm>
            <a:off x="2594967" y="5822556"/>
            <a:ext cx="9440347" cy="1106329"/>
          </a:xfrm>
          <a:prstGeom prst="rect">
            <a:avLst/>
          </a:prstGeom>
          <a:noFill/>
          <a:ln/>
        </p:spPr>
        <p:txBody>
          <a:bodyPr wrap="square" rtlCol="0" anchor="t"/>
          <a:lstStyle/>
          <a:p>
            <a:pPr marL="0" indent="0">
              <a:lnSpc>
                <a:spcPts val="2177"/>
              </a:lnSpc>
              <a:buNone/>
            </a:pPr>
            <a:r>
              <a:rPr lang="en-US" sz="1361" dirty="0">
                <a:solidFill>
                  <a:srgbClr val="746558"/>
                </a:solidFill>
                <a:latin typeface="Gelasio" pitchFamily="34" charset="0"/>
                <a:ea typeface="Gelasio" pitchFamily="34" charset="-122"/>
                <a:cs typeface="Gelasio" pitchFamily="34" charset="-120"/>
              </a:rPr>
              <a:t>Compared to the baseline accuracy of 77.21% achieved through traditional palaeontological methods, the machine learning models fell short, underscoring the challenges in achieving performance on par with conventional species identification. These findings point to the need for further model refinement, exploring alternative algorithms, and employing advanced techniques to address class imbalance and enhance predictive accuracy in paleontological research.</a:t>
            </a:r>
            <a:endParaRPr lang="en-US" sz="136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745141"/>
          </a:xfrm>
          <a:prstGeom prst="rect">
            <a:avLst/>
          </a:prstGeom>
          <a:solidFill>
            <a:srgbClr val="F9F6F0"/>
          </a:solidFill>
          <a:ln/>
        </p:spPr>
        <p:txBody>
          <a:bodyPr/>
          <a:lstStyle/>
          <a:p>
            <a:endParaRPr lang="en-GB"/>
          </a:p>
        </p:txBody>
      </p:sp>
      <p:sp>
        <p:nvSpPr>
          <p:cNvPr id="5" name="Text 2"/>
          <p:cNvSpPr/>
          <p:nvPr/>
        </p:nvSpPr>
        <p:spPr>
          <a:xfrm>
            <a:off x="2595026" y="757218"/>
            <a:ext cx="9440347" cy="1080135"/>
          </a:xfrm>
          <a:prstGeom prst="rect">
            <a:avLst/>
          </a:prstGeom>
          <a:noFill/>
          <a:ln/>
        </p:spPr>
        <p:txBody>
          <a:bodyPr wrap="squar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External Model Validation and Generalisation Assessment</a:t>
            </a:r>
            <a:endParaRPr lang="en-US" sz="3402" dirty="0"/>
          </a:p>
        </p:txBody>
      </p:sp>
      <p:pic>
        <p:nvPicPr>
          <p:cNvPr id="11" name="Picture 10">
            <a:extLst>
              <a:ext uri="{FF2B5EF4-FFF2-40B4-BE49-F238E27FC236}">
                <a16:creationId xmlns:a16="http://schemas.microsoft.com/office/drawing/2014/main" id="{B888E5BD-8F34-B043-DDB6-D5FD74B25BE9}"/>
              </a:ext>
            </a:extLst>
          </p:cNvPr>
          <p:cNvPicPr>
            <a:picLocks noChangeAspect="1"/>
          </p:cNvPicPr>
          <p:nvPr/>
        </p:nvPicPr>
        <p:blipFill>
          <a:blip r:embed="rId3"/>
          <a:stretch>
            <a:fillRect/>
          </a:stretch>
        </p:blipFill>
        <p:spPr>
          <a:xfrm>
            <a:off x="2595026" y="2250303"/>
            <a:ext cx="8826335" cy="5114324"/>
          </a:xfrm>
          <a:prstGeom prst="rect">
            <a:avLst/>
          </a:prstGeom>
        </p:spPr>
      </p:pic>
    </p:spTree>
    <p:extLst>
      <p:ext uri="{BB962C8B-B14F-4D97-AF65-F5344CB8AC3E}">
        <p14:creationId xmlns:p14="http://schemas.microsoft.com/office/powerpoint/2010/main" val="1531076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1" y="-21390"/>
            <a:ext cx="14619600" cy="2552125"/>
          </a:xfrm>
          <a:prstGeom prst="rect">
            <a:avLst/>
          </a:prstGeom>
        </p:spPr>
      </p:pic>
      <p:sp>
        <p:nvSpPr>
          <p:cNvPr id="5" name="Text 2"/>
          <p:cNvSpPr/>
          <p:nvPr/>
        </p:nvSpPr>
        <p:spPr>
          <a:xfrm>
            <a:off x="1734622" y="3116699"/>
            <a:ext cx="7973377" cy="638413"/>
          </a:xfrm>
          <a:prstGeom prst="rect">
            <a:avLst/>
          </a:prstGeom>
          <a:noFill/>
          <a:ln/>
        </p:spPr>
        <p:txBody>
          <a:bodyPr wrap="none" rtlCol="0" anchor="t"/>
          <a:lstStyle/>
          <a:p>
            <a:pPr marL="0" indent="0">
              <a:lnSpc>
                <a:spcPts val="5028"/>
              </a:lnSpc>
              <a:buNone/>
            </a:pPr>
            <a:r>
              <a:rPr lang="en-US" sz="4022" b="1" dirty="0">
                <a:solidFill>
                  <a:srgbClr val="484237"/>
                </a:solidFill>
                <a:latin typeface="Gelasio" pitchFamily="34" charset="0"/>
                <a:ea typeface="Gelasio" pitchFamily="34" charset="-122"/>
                <a:cs typeface="Gelasio" pitchFamily="34" charset="-120"/>
              </a:rPr>
              <a:t>Defining the Research Question</a:t>
            </a:r>
            <a:endParaRPr lang="en-US" sz="4022" dirty="0"/>
          </a:p>
        </p:txBody>
      </p:sp>
      <p:sp>
        <p:nvSpPr>
          <p:cNvPr id="6" name="Shape 3"/>
          <p:cNvSpPr/>
          <p:nvPr/>
        </p:nvSpPr>
        <p:spPr>
          <a:xfrm>
            <a:off x="1734622" y="4291370"/>
            <a:ext cx="459700" cy="459700"/>
          </a:xfrm>
          <a:prstGeom prst="roundRect">
            <a:avLst>
              <a:gd name="adj" fmla="val 6667"/>
            </a:avLst>
          </a:prstGeom>
          <a:solidFill>
            <a:srgbClr val="EEE8DD"/>
          </a:solidFill>
          <a:ln/>
        </p:spPr>
        <p:txBody>
          <a:bodyPr/>
          <a:lstStyle/>
          <a:p>
            <a:endParaRPr lang="en-GB"/>
          </a:p>
        </p:txBody>
      </p:sp>
      <p:sp>
        <p:nvSpPr>
          <p:cNvPr id="7" name="Text 4"/>
          <p:cNvSpPr/>
          <p:nvPr/>
        </p:nvSpPr>
        <p:spPr>
          <a:xfrm>
            <a:off x="1892141" y="4367927"/>
            <a:ext cx="144661" cy="306467"/>
          </a:xfrm>
          <a:prstGeom prst="rect">
            <a:avLst/>
          </a:prstGeom>
          <a:noFill/>
          <a:ln/>
        </p:spPr>
        <p:txBody>
          <a:bodyPr wrap="none" rtlCol="0" anchor="t"/>
          <a:lstStyle/>
          <a:p>
            <a:pPr marL="0" indent="0" algn="ctr">
              <a:lnSpc>
                <a:spcPts val="2413"/>
              </a:lnSpc>
              <a:buNone/>
            </a:pPr>
            <a:r>
              <a:rPr lang="en-US" sz="2413" b="1" dirty="0">
                <a:solidFill>
                  <a:srgbClr val="746558"/>
                </a:solidFill>
                <a:latin typeface="Gelasio" pitchFamily="34" charset="0"/>
                <a:ea typeface="Gelasio" pitchFamily="34" charset="-122"/>
                <a:cs typeface="Gelasio" pitchFamily="34" charset="-120"/>
              </a:rPr>
              <a:t>1</a:t>
            </a:r>
            <a:endParaRPr lang="en-US" sz="2413" dirty="0"/>
          </a:p>
        </p:txBody>
      </p:sp>
      <p:sp>
        <p:nvSpPr>
          <p:cNvPr id="8" name="Text 5"/>
          <p:cNvSpPr/>
          <p:nvPr/>
        </p:nvSpPr>
        <p:spPr>
          <a:xfrm>
            <a:off x="2398633" y="4291370"/>
            <a:ext cx="2554010" cy="319207"/>
          </a:xfrm>
          <a:prstGeom prst="rect">
            <a:avLst/>
          </a:prstGeom>
          <a:noFill/>
          <a:ln/>
        </p:spPr>
        <p:txBody>
          <a:bodyPr wrap="none" rtlCol="0" anchor="t"/>
          <a:lstStyle/>
          <a:p>
            <a:pPr marL="0" indent="0">
              <a:lnSpc>
                <a:spcPts val="2514"/>
              </a:lnSpc>
              <a:buNone/>
            </a:pPr>
            <a:r>
              <a:rPr lang="en-US" sz="2011" b="1" dirty="0">
                <a:solidFill>
                  <a:srgbClr val="746558"/>
                </a:solidFill>
                <a:latin typeface="Gelasio" pitchFamily="34" charset="0"/>
                <a:ea typeface="Gelasio" pitchFamily="34" charset="-122"/>
                <a:cs typeface="Gelasio" pitchFamily="34" charset="-120"/>
              </a:rPr>
              <a:t>Subject Matter</a:t>
            </a:r>
            <a:endParaRPr lang="en-US" sz="2011" dirty="0"/>
          </a:p>
        </p:txBody>
      </p:sp>
      <p:sp>
        <p:nvSpPr>
          <p:cNvPr id="9" name="Text 6"/>
          <p:cNvSpPr/>
          <p:nvPr/>
        </p:nvSpPr>
        <p:spPr>
          <a:xfrm>
            <a:off x="2398633" y="4733092"/>
            <a:ext cx="2920127" cy="980480"/>
          </a:xfrm>
          <a:prstGeom prst="rect">
            <a:avLst/>
          </a:prstGeom>
          <a:noFill/>
          <a:ln/>
        </p:spPr>
        <p:txBody>
          <a:bodyPr wrap="square" rtlCol="0" anchor="t"/>
          <a:lstStyle/>
          <a:p>
            <a:pPr marL="0" indent="0">
              <a:lnSpc>
                <a:spcPts val="2574"/>
              </a:lnSpc>
              <a:buNone/>
            </a:pPr>
            <a:r>
              <a:rPr lang="en-US" sz="1609" dirty="0">
                <a:solidFill>
                  <a:srgbClr val="746558"/>
                </a:solidFill>
                <a:latin typeface="Gelasio" pitchFamily="34" charset="0"/>
                <a:ea typeface="Gelasio" pitchFamily="34" charset="-122"/>
                <a:cs typeface="Gelasio" pitchFamily="34" charset="-120"/>
              </a:rPr>
              <a:t>Leveraging machine learning techniques to predict dinosaur species from fossil data</a:t>
            </a:r>
            <a:endParaRPr lang="en-US" sz="1609" dirty="0"/>
          </a:p>
        </p:txBody>
      </p:sp>
      <p:sp>
        <p:nvSpPr>
          <p:cNvPr id="10" name="Shape 7"/>
          <p:cNvSpPr/>
          <p:nvPr/>
        </p:nvSpPr>
        <p:spPr>
          <a:xfrm>
            <a:off x="5523071" y="4291370"/>
            <a:ext cx="459700" cy="459700"/>
          </a:xfrm>
          <a:prstGeom prst="roundRect">
            <a:avLst>
              <a:gd name="adj" fmla="val 6667"/>
            </a:avLst>
          </a:prstGeom>
          <a:solidFill>
            <a:srgbClr val="EEE8DD"/>
          </a:solidFill>
          <a:ln/>
        </p:spPr>
        <p:txBody>
          <a:bodyPr/>
          <a:lstStyle/>
          <a:p>
            <a:endParaRPr lang="en-GB"/>
          </a:p>
        </p:txBody>
      </p:sp>
      <p:sp>
        <p:nvSpPr>
          <p:cNvPr id="11" name="Text 8"/>
          <p:cNvSpPr/>
          <p:nvPr/>
        </p:nvSpPr>
        <p:spPr>
          <a:xfrm>
            <a:off x="5659993" y="4367927"/>
            <a:ext cx="185738" cy="306467"/>
          </a:xfrm>
          <a:prstGeom prst="rect">
            <a:avLst/>
          </a:prstGeom>
          <a:noFill/>
          <a:ln/>
        </p:spPr>
        <p:txBody>
          <a:bodyPr wrap="none" rtlCol="0" anchor="t"/>
          <a:lstStyle/>
          <a:p>
            <a:pPr marL="0" indent="0" algn="ctr">
              <a:lnSpc>
                <a:spcPts val="2413"/>
              </a:lnSpc>
              <a:buNone/>
            </a:pPr>
            <a:r>
              <a:rPr lang="en-US" sz="2413" b="1" dirty="0">
                <a:solidFill>
                  <a:srgbClr val="746558"/>
                </a:solidFill>
                <a:latin typeface="Gelasio" pitchFamily="34" charset="0"/>
                <a:ea typeface="Gelasio" pitchFamily="34" charset="-122"/>
                <a:cs typeface="Gelasio" pitchFamily="34" charset="-120"/>
              </a:rPr>
              <a:t>2</a:t>
            </a:r>
            <a:endParaRPr lang="en-US" sz="2413" dirty="0"/>
          </a:p>
        </p:txBody>
      </p:sp>
      <p:sp>
        <p:nvSpPr>
          <p:cNvPr id="12" name="Text 9"/>
          <p:cNvSpPr/>
          <p:nvPr/>
        </p:nvSpPr>
        <p:spPr>
          <a:xfrm>
            <a:off x="6187083" y="4291370"/>
            <a:ext cx="2554010" cy="319207"/>
          </a:xfrm>
          <a:prstGeom prst="rect">
            <a:avLst/>
          </a:prstGeom>
          <a:noFill/>
          <a:ln/>
        </p:spPr>
        <p:txBody>
          <a:bodyPr wrap="none" rtlCol="0" anchor="t"/>
          <a:lstStyle/>
          <a:p>
            <a:pPr marL="0" indent="0">
              <a:lnSpc>
                <a:spcPts val="2514"/>
              </a:lnSpc>
              <a:buNone/>
            </a:pPr>
            <a:r>
              <a:rPr lang="en-US" sz="2011" b="1" dirty="0">
                <a:solidFill>
                  <a:srgbClr val="746558"/>
                </a:solidFill>
                <a:latin typeface="Gelasio" pitchFamily="34" charset="0"/>
                <a:ea typeface="Gelasio" pitchFamily="34" charset="-122"/>
                <a:cs typeface="Gelasio" pitchFamily="34" charset="-120"/>
              </a:rPr>
              <a:t>Dataset Features</a:t>
            </a:r>
            <a:endParaRPr lang="en-US" sz="2011" dirty="0"/>
          </a:p>
        </p:txBody>
      </p:sp>
      <p:sp>
        <p:nvSpPr>
          <p:cNvPr id="13" name="Text 10"/>
          <p:cNvSpPr/>
          <p:nvPr/>
        </p:nvSpPr>
        <p:spPr>
          <a:xfrm>
            <a:off x="6187083" y="4733092"/>
            <a:ext cx="2920127" cy="980480"/>
          </a:xfrm>
          <a:prstGeom prst="rect">
            <a:avLst/>
          </a:prstGeom>
          <a:noFill/>
          <a:ln/>
        </p:spPr>
        <p:txBody>
          <a:bodyPr wrap="square" rtlCol="0" anchor="t"/>
          <a:lstStyle/>
          <a:p>
            <a:pPr marL="0" indent="0">
              <a:lnSpc>
                <a:spcPts val="2574"/>
              </a:lnSpc>
              <a:buNone/>
            </a:pPr>
            <a:r>
              <a:rPr lang="en-US" sz="1609" dirty="0">
                <a:solidFill>
                  <a:srgbClr val="746558"/>
                </a:solidFill>
                <a:latin typeface="Gelasio" pitchFamily="34" charset="0"/>
                <a:ea typeface="Gelasio" pitchFamily="34" charset="-122"/>
                <a:cs typeface="Gelasio" pitchFamily="34" charset="-120"/>
              </a:rPr>
              <a:t>Fossil measurements, taxonomic classifications, and geographical information</a:t>
            </a:r>
            <a:endParaRPr lang="en-US" sz="1609" dirty="0"/>
          </a:p>
        </p:txBody>
      </p:sp>
      <p:sp>
        <p:nvSpPr>
          <p:cNvPr id="14" name="Shape 11"/>
          <p:cNvSpPr/>
          <p:nvPr/>
        </p:nvSpPr>
        <p:spPr>
          <a:xfrm>
            <a:off x="9311521" y="4291370"/>
            <a:ext cx="459700" cy="459700"/>
          </a:xfrm>
          <a:prstGeom prst="roundRect">
            <a:avLst>
              <a:gd name="adj" fmla="val 6667"/>
            </a:avLst>
          </a:prstGeom>
          <a:solidFill>
            <a:srgbClr val="EEE8DD"/>
          </a:solidFill>
          <a:ln/>
        </p:spPr>
        <p:txBody>
          <a:bodyPr/>
          <a:lstStyle/>
          <a:p>
            <a:endParaRPr lang="en-GB"/>
          </a:p>
        </p:txBody>
      </p:sp>
      <p:sp>
        <p:nvSpPr>
          <p:cNvPr id="15" name="Text 12"/>
          <p:cNvSpPr/>
          <p:nvPr/>
        </p:nvSpPr>
        <p:spPr>
          <a:xfrm>
            <a:off x="9449038" y="4367927"/>
            <a:ext cx="184666" cy="306467"/>
          </a:xfrm>
          <a:prstGeom prst="rect">
            <a:avLst/>
          </a:prstGeom>
          <a:noFill/>
          <a:ln/>
        </p:spPr>
        <p:txBody>
          <a:bodyPr wrap="none" rtlCol="0" anchor="t"/>
          <a:lstStyle/>
          <a:p>
            <a:pPr marL="0" indent="0" algn="ctr">
              <a:lnSpc>
                <a:spcPts val="2413"/>
              </a:lnSpc>
              <a:buNone/>
            </a:pPr>
            <a:r>
              <a:rPr lang="en-US" sz="2413" b="1" dirty="0">
                <a:solidFill>
                  <a:srgbClr val="746558"/>
                </a:solidFill>
                <a:latin typeface="Gelasio" pitchFamily="34" charset="0"/>
                <a:ea typeface="Gelasio" pitchFamily="34" charset="-122"/>
                <a:cs typeface="Gelasio" pitchFamily="34" charset="-120"/>
              </a:rPr>
              <a:t>3</a:t>
            </a:r>
            <a:endParaRPr lang="en-US" sz="2413" dirty="0"/>
          </a:p>
        </p:txBody>
      </p:sp>
      <p:sp>
        <p:nvSpPr>
          <p:cNvPr id="16" name="Text 13"/>
          <p:cNvSpPr/>
          <p:nvPr/>
        </p:nvSpPr>
        <p:spPr>
          <a:xfrm>
            <a:off x="9975533" y="4291370"/>
            <a:ext cx="2920127" cy="638413"/>
          </a:xfrm>
          <a:prstGeom prst="rect">
            <a:avLst/>
          </a:prstGeom>
          <a:noFill/>
          <a:ln/>
        </p:spPr>
        <p:txBody>
          <a:bodyPr wrap="square" rtlCol="0" anchor="t"/>
          <a:lstStyle/>
          <a:p>
            <a:pPr marL="0" indent="0">
              <a:lnSpc>
                <a:spcPts val="2514"/>
              </a:lnSpc>
              <a:buNone/>
            </a:pPr>
            <a:r>
              <a:rPr lang="en-US" sz="2011" b="1" dirty="0">
                <a:solidFill>
                  <a:srgbClr val="746558"/>
                </a:solidFill>
                <a:latin typeface="Gelasio" pitchFamily="34" charset="0"/>
                <a:ea typeface="Gelasio" pitchFamily="34" charset="-122"/>
                <a:cs typeface="Gelasio" pitchFamily="34" charset="-120"/>
              </a:rPr>
              <a:t>Primary Research Question</a:t>
            </a:r>
            <a:endParaRPr lang="en-US" sz="2011" dirty="0"/>
          </a:p>
        </p:txBody>
      </p:sp>
      <p:sp>
        <p:nvSpPr>
          <p:cNvPr id="17" name="Text 14"/>
          <p:cNvSpPr/>
          <p:nvPr/>
        </p:nvSpPr>
        <p:spPr>
          <a:xfrm>
            <a:off x="9975533" y="5052298"/>
            <a:ext cx="2920127" cy="2614613"/>
          </a:xfrm>
          <a:prstGeom prst="rect">
            <a:avLst/>
          </a:prstGeom>
          <a:noFill/>
          <a:ln/>
        </p:spPr>
        <p:txBody>
          <a:bodyPr wrap="square" rtlCol="0" anchor="t"/>
          <a:lstStyle/>
          <a:p>
            <a:pPr marL="0" indent="0">
              <a:lnSpc>
                <a:spcPts val="2574"/>
              </a:lnSpc>
              <a:buNone/>
            </a:pPr>
            <a:r>
              <a:rPr lang="en-US" sz="1609" dirty="0">
                <a:solidFill>
                  <a:srgbClr val="746558"/>
                </a:solidFill>
                <a:latin typeface="Gelasio" pitchFamily="34" charset="0"/>
                <a:ea typeface="Gelasio" pitchFamily="34" charset="-122"/>
                <a:cs typeface="Gelasio" pitchFamily="34" charset="-120"/>
              </a:rPr>
              <a:t>How can machine learning models be optimised to accurately predict dinosaur species based on fossil attributes, and what role do various features play in enhancing classification accuracy?</a:t>
            </a:r>
            <a:endParaRPr lang="en-US" sz="160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324017"/>
          </a:xfrm>
          <a:prstGeom prst="rect">
            <a:avLst/>
          </a:prstGeom>
          <a:solidFill>
            <a:srgbClr val="F9F6F0"/>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5486400" cy="8324017"/>
          </a:xfrm>
          <a:prstGeom prst="rect">
            <a:avLst/>
          </a:prstGeom>
        </p:spPr>
      </p:pic>
      <p:sp>
        <p:nvSpPr>
          <p:cNvPr id="5" name="Text 2"/>
          <p:cNvSpPr/>
          <p:nvPr/>
        </p:nvSpPr>
        <p:spPr>
          <a:xfrm>
            <a:off x="6091238" y="475178"/>
            <a:ext cx="7643693" cy="540068"/>
          </a:xfrm>
          <a:prstGeom prst="rect">
            <a:avLst/>
          </a:prstGeom>
          <a:noFill/>
          <a:ln/>
        </p:spPr>
        <p:txBody>
          <a:bodyPr wrap="none" rtlCol="0" anchor="t"/>
          <a:lstStyle/>
          <a:p>
            <a:pPr marL="0" indent="0">
              <a:lnSpc>
                <a:spcPts val="4253"/>
              </a:lnSpc>
              <a:buNone/>
            </a:pPr>
            <a:r>
              <a:rPr lang="en-US" sz="3402" b="1" dirty="0">
                <a:solidFill>
                  <a:srgbClr val="484237"/>
                </a:solidFill>
                <a:latin typeface="Gelasio" pitchFamily="34" charset="0"/>
                <a:ea typeface="Gelasio" pitchFamily="34" charset="-122"/>
                <a:cs typeface="Gelasio" pitchFamily="34" charset="-120"/>
              </a:rPr>
              <a:t>Data Source: Paleobiology Database</a:t>
            </a:r>
            <a:endParaRPr lang="en-US" sz="3402" dirty="0"/>
          </a:p>
        </p:txBody>
      </p:sp>
      <p:pic>
        <p:nvPicPr>
          <p:cNvPr id="6" name="Image 1" descr="preencoded.png"/>
          <p:cNvPicPr>
            <a:picLocks noChangeAspect="1"/>
          </p:cNvPicPr>
          <p:nvPr/>
        </p:nvPicPr>
        <p:blipFill>
          <a:blip r:embed="rId4"/>
          <a:stretch>
            <a:fillRect/>
          </a:stretch>
        </p:blipFill>
        <p:spPr>
          <a:xfrm>
            <a:off x="6091238" y="1274445"/>
            <a:ext cx="431959" cy="431959"/>
          </a:xfrm>
          <a:prstGeom prst="rect">
            <a:avLst/>
          </a:prstGeom>
        </p:spPr>
      </p:pic>
      <p:sp>
        <p:nvSpPr>
          <p:cNvPr id="7" name="Text 3"/>
          <p:cNvSpPr/>
          <p:nvPr/>
        </p:nvSpPr>
        <p:spPr>
          <a:xfrm>
            <a:off x="6091238" y="1879163"/>
            <a:ext cx="2881908" cy="269915"/>
          </a:xfrm>
          <a:prstGeom prst="rect">
            <a:avLst/>
          </a:prstGeom>
          <a:noFill/>
          <a:ln/>
        </p:spPr>
        <p:txBody>
          <a:bodyPr wrap="none" rtlCol="0" anchor="t"/>
          <a:lstStyle/>
          <a:p>
            <a:pPr marL="0" indent="0" algn="l">
              <a:lnSpc>
                <a:spcPts val="2126"/>
              </a:lnSpc>
              <a:buNone/>
            </a:pPr>
            <a:r>
              <a:rPr lang="en-US" sz="1701" b="1" dirty="0">
                <a:solidFill>
                  <a:srgbClr val="746558"/>
                </a:solidFill>
                <a:latin typeface="Gelasio" pitchFamily="34" charset="0"/>
                <a:ea typeface="Gelasio" pitchFamily="34" charset="-122"/>
                <a:cs typeface="Gelasio" pitchFamily="34" charset="-120"/>
              </a:rPr>
              <a:t>Comprehensive Repository</a:t>
            </a:r>
            <a:endParaRPr lang="en-US" sz="1701" dirty="0"/>
          </a:p>
        </p:txBody>
      </p:sp>
      <p:sp>
        <p:nvSpPr>
          <p:cNvPr id="8" name="Text 4"/>
          <p:cNvSpPr/>
          <p:nvPr/>
        </p:nvSpPr>
        <p:spPr>
          <a:xfrm>
            <a:off x="6091238" y="2252663"/>
            <a:ext cx="7934325" cy="276582"/>
          </a:xfrm>
          <a:prstGeom prst="rect">
            <a:avLst/>
          </a:prstGeom>
          <a:noFill/>
          <a:ln/>
        </p:spPr>
        <p:txBody>
          <a:bodyPr wrap="non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Extensive records of global fossil occurrences and associated metadata</a:t>
            </a:r>
            <a:endParaRPr lang="en-US" sz="1361" dirty="0"/>
          </a:p>
        </p:txBody>
      </p:sp>
      <p:pic>
        <p:nvPicPr>
          <p:cNvPr id="9" name="Image 2" descr="preencoded.png"/>
          <p:cNvPicPr>
            <a:picLocks noChangeAspect="1"/>
          </p:cNvPicPr>
          <p:nvPr/>
        </p:nvPicPr>
        <p:blipFill>
          <a:blip r:embed="rId5"/>
          <a:stretch>
            <a:fillRect/>
          </a:stretch>
        </p:blipFill>
        <p:spPr>
          <a:xfrm>
            <a:off x="6091238" y="3047643"/>
            <a:ext cx="431959" cy="431959"/>
          </a:xfrm>
          <a:prstGeom prst="rect">
            <a:avLst/>
          </a:prstGeom>
        </p:spPr>
      </p:pic>
      <p:sp>
        <p:nvSpPr>
          <p:cNvPr id="10" name="Text 5"/>
          <p:cNvSpPr/>
          <p:nvPr/>
        </p:nvSpPr>
        <p:spPr>
          <a:xfrm>
            <a:off x="6091238" y="3652361"/>
            <a:ext cx="2160270" cy="269915"/>
          </a:xfrm>
          <a:prstGeom prst="rect">
            <a:avLst/>
          </a:prstGeom>
          <a:noFill/>
          <a:ln/>
        </p:spPr>
        <p:txBody>
          <a:bodyPr wrap="none" rtlCol="0" anchor="t"/>
          <a:lstStyle/>
          <a:p>
            <a:pPr marL="0" indent="0" algn="l">
              <a:lnSpc>
                <a:spcPts val="2126"/>
              </a:lnSpc>
              <a:buNone/>
            </a:pPr>
            <a:r>
              <a:rPr lang="en-US" sz="1701" b="1" dirty="0">
                <a:solidFill>
                  <a:srgbClr val="746558"/>
                </a:solidFill>
                <a:latin typeface="Gelasio" pitchFamily="34" charset="0"/>
                <a:ea typeface="Gelasio" pitchFamily="34" charset="-122"/>
                <a:cs typeface="Gelasio" pitchFamily="34" charset="-120"/>
              </a:rPr>
              <a:t>Specimens</a:t>
            </a:r>
            <a:endParaRPr lang="en-US" sz="1701" dirty="0"/>
          </a:p>
        </p:txBody>
      </p:sp>
      <p:sp>
        <p:nvSpPr>
          <p:cNvPr id="11" name="Text 6"/>
          <p:cNvSpPr/>
          <p:nvPr/>
        </p:nvSpPr>
        <p:spPr>
          <a:xfrm>
            <a:off x="6091238" y="4025860"/>
            <a:ext cx="7934325" cy="276582"/>
          </a:xfrm>
          <a:prstGeom prst="rect">
            <a:avLst/>
          </a:prstGeom>
          <a:noFill/>
          <a:ln/>
        </p:spPr>
        <p:txBody>
          <a:bodyPr wrap="non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Detailed records of individual fossil specimens, including identifiers and classifications</a:t>
            </a:r>
            <a:endParaRPr lang="en-US" sz="1361" dirty="0"/>
          </a:p>
        </p:txBody>
      </p:sp>
      <p:pic>
        <p:nvPicPr>
          <p:cNvPr id="12" name="Image 3" descr="preencoded.png"/>
          <p:cNvPicPr>
            <a:picLocks noChangeAspect="1"/>
          </p:cNvPicPr>
          <p:nvPr/>
        </p:nvPicPr>
        <p:blipFill>
          <a:blip r:embed="rId6"/>
          <a:stretch>
            <a:fillRect/>
          </a:stretch>
        </p:blipFill>
        <p:spPr>
          <a:xfrm>
            <a:off x="6091238" y="4820841"/>
            <a:ext cx="431959" cy="431959"/>
          </a:xfrm>
          <a:prstGeom prst="rect">
            <a:avLst/>
          </a:prstGeom>
        </p:spPr>
      </p:pic>
      <p:sp>
        <p:nvSpPr>
          <p:cNvPr id="13" name="Text 7"/>
          <p:cNvSpPr/>
          <p:nvPr/>
        </p:nvSpPr>
        <p:spPr>
          <a:xfrm>
            <a:off x="6091238" y="5425559"/>
            <a:ext cx="2160270" cy="269915"/>
          </a:xfrm>
          <a:prstGeom prst="rect">
            <a:avLst/>
          </a:prstGeom>
          <a:noFill/>
          <a:ln/>
        </p:spPr>
        <p:txBody>
          <a:bodyPr wrap="none" rtlCol="0" anchor="t"/>
          <a:lstStyle/>
          <a:p>
            <a:pPr marL="0" indent="0" algn="l">
              <a:lnSpc>
                <a:spcPts val="2126"/>
              </a:lnSpc>
              <a:buNone/>
            </a:pPr>
            <a:r>
              <a:rPr lang="en-US" sz="1701" b="1" dirty="0">
                <a:solidFill>
                  <a:srgbClr val="746558"/>
                </a:solidFill>
                <a:latin typeface="Gelasio" pitchFamily="34" charset="0"/>
                <a:ea typeface="Gelasio" pitchFamily="34" charset="-122"/>
                <a:cs typeface="Gelasio" pitchFamily="34" charset="-120"/>
              </a:rPr>
              <a:t>Occurrences</a:t>
            </a:r>
            <a:endParaRPr lang="en-US" sz="1701" dirty="0"/>
          </a:p>
        </p:txBody>
      </p:sp>
      <p:sp>
        <p:nvSpPr>
          <p:cNvPr id="14" name="Text 8"/>
          <p:cNvSpPr/>
          <p:nvPr/>
        </p:nvSpPr>
        <p:spPr>
          <a:xfrm>
            <a:off x="6091238" y="5799058"/>
            <a:ext cx="7934325" cy="276582"/>
          </a:xfrm>
          <a:prstGeom prst="rect">
            <a:avLst/>
          </a:prstGeom>
          <a:noFill/>
          <a:ln/>
        </p:spPr>
        <p:txBody>
          <a:bodyPr wrap="non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Documentation of fossil discoveries at specific geographic locations and stratigraphic intervals</a:t>
            </a:r>
            <a:endParaRPr lang="en-US" sz="1361" dirty="0"/>
          </a:p>
        </p:txBody>
      </p:sp>
      <p:pic>
        <p:nvPicPr>
          <p:cNvPr id="15" name="Image 4" descr="preencoded.png"/>
          <p:cNvPicPr>
            <a:picLocks noChangeAspect="1"/>
          </p:cNvPicPr>
          <p:nvPr/>
        </p:nvPicPr>
        <p:blipFill>
          <a:blip r:embed="rId7"/>
          <a:stretch>
            <a:fillRect/>
          </a:stretch>
        </p:blipFill>
        <p:spPr>
          <a:xfrm>
            <a:off x="6091238" y="6594038"/>
            <a:ext cx="431959" cy="431959"/>
          </a:xfrm>
          <a:prstGeom prst="rect">
            <a:avLst/>
          </a:prstGeom>
        </p:spPr>
      </p:pic>
      <p:sp>
        <p:nvSpPr>
          <p:cNvPr id="16" name="Text 9"/>
          <p:cNvSpPr/>
          <p:nvPr/>
        </p:nvSpPr>
        <p:spPr>
          <a:xfrm>
            <a:off x="6091238" y="7198757"/>
            <a:ext cx="2160270" cy="269915"/>
          </a:xfrm>
          <a:prstGeom prst="rect">
            <a:avLst/>
          </a:prstGeom>
          <a:noFill/>
          <a:ln/>
        </p:spPr>
        <p:txBody>
          <a:bodyPr wrap="none" rtlCol="0" anchor="t"/>
          <a:lstStyle/>
          <a:p>
            <a:pPr marL="0" indent="0" algn="l">
              <a:lnSpc>
                <a:spcPts val="2126"/>
              </a:lnSpc>
              <a:buNone/>
            </a:pPr>
            <a:r>
              <a:rPr lang="en-US" sz="1701" b="1" dirty="0">
                <a:solidFill>
                  <a:srgbClr val="746558"/>
                </a:solidFill>
                <a:latin typeface="Gelasio" pitchFamily="34" charset="0"/>
                <a:ea typeface="Gelasio" pitchFamily="34" charset="-122"/>
                <a:cs typeface="Gelasio" pitchFamily="34" charset="-120"/>
              </a:rPr>
              <a:t>Measurements</a:t>
            </a:r>
            <a:endParaRPr lang="en-US" sz="1701" dirty="0"/>
          </a:p>
        </p:txBody>
      </p:sp>
      <p:sp>
        <p:nvSpPr>
          <p:cNvPr id="17" name="Text 10"/>
          <p:cNvSpPr/>
          <p:nvPr/>
        </p:nvSpPr>
        <p:spPr>
          <a:xfrm>
            <a:off x="6091238" y="7572256"/>
            <a:ext cx="7934325" cy="276582"/>
          </a:xfrm>
          <a:prstGeom prst="rect">
            <a:avLst/>
          </a:prstGeom>
          <a:noFill/>
          <a:ln/>
        </p:spPr>
        <p:txBody>
          <a:bodyPr wrap="none" rtlCol="0" anchor="t"/>
          <a:lstStyle/>
          <a:p>
            <a:pPr marL="0" indent="0" algn="l">
              <a:lnSpc>
                <a:spcPts val="2177"/>
              </a:lnSpc>
              <a:buNone/>
            </a:pPr>
            <a:r>
              <a:rPr lang="en-US" sz="1361" dirty="0">
                <a:solidFill>
                  <a:srgbClr val="746558"/>
                </a:solidFill>
                <a:latin typeface="Gelasio" pitchFamily="34" charset="0"/>
                <a:ea typeface="Gelasio" pitchFamily="34" charset="-122"/>
                <a:cs typeface="Gelasio" pitchFamily="34" charset="-120"/>
              </a:rPr>
              <a:t>Quantitative data related to each specimen, including size and morphological characteristics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14630400" cy="2363748"/>
          </a:xfrm>
          <a:prstGeom prst="rect">
            <a:avLst/>
          </a:prstGeom>
        </p:spPr>
      </p:pic>
      <p:sp>
        <p:nvSpPr>
          <p:cNvPr id="5" name="Text 2"/>
          <p:cNvSpPr/>
          <p:nvPr/>
        </p:nvSpPr>
        <p:spPr>
          <a:xfrm>
            <a:off x="2150269" y="3036332"/>
            <a:ext cx="7342703" cy="590907"/>
          </a:xfrm>
          <a:prstGeom prst="rect">
            <a:avLst/>
          </a:prstGeom>
          <a:noFill/>
          <a:ln/>
        </p:spPr>
        <p:txBody>
          <a:bodyPr wrap="none" rtlCol="0" anchor="t"/>
          <a:lstStyle/>
          <a:p>
            <a:pPr marL="0" indent="0">
              <a:lnSpc>
                <a:spcPts val="4653"/>
              </a:lnSpc>
              <a:buNone/>
            </a:pPr>
            <a:r>
              <a:rPr lang="en-US" sz="3723" b="1" dirty="0">
                <a:solidFill>
                  <a:srgbClr val="484237"/>
                </a:solidFill>
                <a:latin typeface="Gelasio" pitchFamily="34" charset="0"/>
                <a:ea typeface="Gelasio" pitchFamily="34" charset="-122"/>
                <a:cs typeface="Gelasio" pitchFamily="34" charset="-120"/>
              </a:rPr>
              <a:t>Data Collection and Integration</a:t>
            </a:r>
            <a:endParaRPr lang="en-US" sz="3723" dirty="0"/>
          </a:p>
        </p:txBody>
      </p:sp>
      <p:sp>
        <p:nvSpPr>
          <p:cNvPr id="6" name="Shape 3"/>
          <p:cNvSpPr/>
          <p:nvPr/>
        </p:nvSpPr>
        <p:spPr>
          <a:xfrm>
            <a:off x="2422446" y="3910846"/>
            <a:ext cx="22860" cy="3646051"/>
          </a:xfrm>
          <a:prstGeom prst="roundRect">
            <a:avLst>
              <a:gd name="adj" fmla="val 124085"/>
            </a:avLst>
          </a:prstGeom>
          <a:solidFill>
            <a:srgbClr val="D4CEC3"/>
          </a:solidFill>
          <a:ln/>
        </p:spPr>
        <p:txBody>
          <a:bodyPr/>
          <a:lstStyle/>
          <a:p>
            <a:endParaRPr lang="en-GB"/>
          </a:p>
        </p:txBody>
      </p:sp>
      <p:sp>
        <p:nvSpPr>
          <p:cNvPr id="7" name="Shape 4"/>
          <p:cNvSpPr/>
          <p:nvPr/>
        </p:nvSpPr>
        <p:spPr>
          <a:xfrm>
            <a:off x="2623721" y="4324707"/>
            <a:ext cx="661868" cy="22860"/>
          </a:xfrm>
          <a:prstGeom prst="roundRect">
            <a:avLst>
              <a:gd name="adj" fmla="val 124085"/>
            </a:avLst>
          </a:prstGeom>
          <a:solidFill>
            <a:srgbClr val="D4CEC3"/>
          </a:solidFill>
          <a:ln/>
        </p:spPr>
        <p:txBody>
          <a:bodyPr/>
          <a:lstStyle/>
          <a:p>
            <a:endParaRPr lang="en-GB"/>
          </a:p>
        </p:txBody>
      </p:sp>
      <p:sp>
        <p:nvSpPr>
          <p:cNvPr id="8" name="Shape 5"/>
          <p:cNvSpPr/>
          <p:nvPr/>
        </p:nvSpPr>
        <p:spPr>
          <a:xfrm>
            <a:off x="2221170" y="4123492"/>
            <a:ext cx="425410" cy="425410"/>
          </a:xfrm>
          <a:prstGeom prst="roundRect">
            <a:avLst>
              <a:gd name="adj" fmla="val 6668"/>
            </a:avLst>
          </a:prstGeom>
          <a:solidFill>
            <a:srgbClr val="EEE8DD"/>
          </a:solidFill>
          <a:ln/>
        </p:spPr>
        <p:txBody>
          <a:bodyPr/>
          <a:lstStyle/>
          <a:p>
            <a:endParaRPr lang="en-GB"/>
          </a:p>
        </p:txBody>
      </p:sp>
      <p:sp>
        <p:nvSpPr>
          <p:cNvPr id="9" name="Text 6"/>
          <p:cNvSpPr/>
          <p:nvPr/>
        </p:nvSpPr>
        <p:spPr>
          <a:xfrm>
            <a:off x="2366903" y="4194334"/>
            <a:ext cx="133826" cy="283607"/>
          </a:xfrm>
          <a:prstGeom prst="rect">
            <a:avLst/>
          </a:prstGeom>
          <a:noFill/>
          <a:ln/>
        </p:spPr>
        <p:txBody>
          <a:bodyPr wrap="none" rtlCol="0" anchor="t"/>
          <a:lstStyle/>
          <a:p>
            <a:pPr marL="0" indent="0" algn="ctr">
              <a:lnSpc>
                <a:spcPts val="2234"/>
              </a:lnSpc>
              <a:buNone/>
            </a:pPr>
            <a:r>
              <a:rPr lang="en-US" sz="2234" b="1" dirty="0">
                <a:solidFill>
                  <a:srgbClr val="746558"/>
                </a:solidFill>
                <a:latin typeface="Gelasio" pitchFamily="34" charset="0"/>
                <a:ea typeface="Gelasio" pitchFamily="34" charset="-122"/>
                <a:cs typeface="Gelasio" pitchFamily="34" charset="-120"/>
              </a:rPr>
              <a:t>1</a:t>
            </a:r>
            <a:endParaRPr lang="en-US" sz="2234" dirty="0"/>
          </a:p>
        </p:txBody>
      </p:sp>
      <p:sp>
        <p:nvSpPr>
          <p:cNvPr id="10" name="Text 7"/>
          <p:cNvSpPr/>
          <p:nvPr/>
        </p:nvSpPr>
        <p:spPr>
          <a:xfrm>
            <a:off x="3473887" y="4099917"/>
            <a:ext cx="2363748" cy="295394"/>
          </a:xfrm>
          <a:prstGeom prst="rect">
            <a:avLst/>
          </a:prstGeom>
          <a:noFill/>
          <a:ln/>
        </p:spPr>
        <p:txBody>
          <a:bodyPr wrap="none" rtlCol="0" anchor="t"/>
          <a:lstStyle/>
          <a:p>
            <a:pPr marL="0" indent="0" algn="l">
              <a:lnSpc>
                <a:spcPts val="2327"/>
              </a:lnSpc>
              <a:buNone/>
            </a:pPr>
            <a:r>
              <a:rPr lang="en-US" sz="1861" b="1" dirty="0">
                <a:solidFill>
                  <a:srgbClr val="746558"/>
                </a:solidFill>
                <a:latin typeface="Gelasio" pitchFamily="34" charset="0"/>
                <a:ea typeface="Gelasio" pitchFamily="34" charset="-122"/>
                <a:cs typeface="Gelasio" pitchFamily="34" charset="-120"/>
              </a:rPr>
              <a:t>Data Sourcing</a:t>
            </a:r>
            <a:endParaRPr lang="en-US" sz="1861" dirty="0"/>
          </a:p>
        </p:txBody>
      </p:sp>
      <p:sp>
        <p:nvSpPr>
          <p:cNvPr id="11" name="Text 8"/>
          <p:cNvSpPr/>
          <p:nvPr/>
        </p:nvSpPr>
        <p:spPr>
          <a:xfrm>
            <a:off x="3473887" y="4508659"/>
            <a:ext cx="9006245" cy="302419"/>
          </a:xfrm>
          <a:prstGeom prst="rect">
            <a:avLst/>
          </a:prstGeom>
          <a:noFill/>
          <a:ln/>
        </p:spPr>
        <p:txBody>
          <a:bodyPr wrap="none" rtlCol="0" anchor="t"/>
          <a:lstStyle/>
          <a:p>
            <a:pPr marL="0" indent="0" algn="l">
              <a:lnSpc>
                <a:spcPts val="2382"/>
              </a:lnSpc>
              <a:buNone/>
            </a:pPr>
            <a:r>
              <a:rPr lang="en-US" sz="1489" dirty="0">
                <a:solidFill>
                  <a:srgbClr val="746558"/>
                </a:solidFill>
                <a:latin typeface="Gelasio" pitchFamily="34" charset="0"/>
                <a:ea typeface="Gelasio" pitchFamily="34" charset="-122"/>
                <a:cs typeface="Gelasio" pitchFamily="34" charset="-120"/>
              </a:rPr>
              <a:t>Collected data from Measurement, Specimen, and Occurrence categories in the Paleobiology Database</a:t>
            </a:r>
            <a:endParaRPr lang="en-US" sz="1489" dirty="0"/>
          </a:p>
        </p:txBody>
      </p:sp>
      <p:sp>
        <p:nvSpPr>
          <p:cNvPr id="12" name="Shape 9"/>
          <p:cNvSpPr/>
          <p:nvPr/>
        </p:nvSpPr>
        <p:spPr>
          <a:xfrm>
            <a:off x="2623721" y="5603081"/>
            <a:ext cx="661868" cy="22860"/>
          </a:xfrm>
          <a:prstGeom prst="roundRect">
            <a:avLst>
              <a:gd name="adj" fmla="val 124085"/>
            </a:avLst>
          </a:prstGeom>
          <a:solidFill>
            <a:srgbClr val="D4CEC3"/>
          </a:solidFill>
          <a:ln/>
        </p:spPr>
        <p:txBody>
          <a:bodyPr/>
          <a:lstStyle/>
          <a:p>
            <a:endParaRPr lang="en-GB"/>
          </a:p>
        </p:txBody>
      </p:sp>
      <p:sp>
        <p:nvSpPr>
          <p:cNvPr id="13" name="Shape 10"/>
          <p:cNvSpPr/>
          <p:nvPr/>
        </p:nvSpPr>
        <p:spPr>
          <a:xfrm>
            <a:off x="2221170" y="5401866"/>
            <a:ext cx="425410" cy="425410"/>
          </a:xfrm>
          <a:prstGeom prst="roundRect">
            <a:avLst>
              <a:gd name="adj" fmla="val 6668"/>
            </a:avLst>
          </a:prstGeom>
          <a:solidFill>
            <a:srgbClr val="EEE8DD"/>
          </a:solidFill>
          <a:ln/>
        </p:spPr>
        <p:txBody>
          <a:bodyPr/>
          <a:lstStyle/>
          <a:p>
            <a:endParaRPr lang="en-GB"/>
          </a:p>
        </p:txBody>
      </p:sp>
      <p:sp>
        <p:nvSpPr>
          <p:cNvPr id="14" name="Text 11"/>
          <p:cNvSpPr/>
          <p:nvPr/>
        </p:nvSpPr>
        <p:spPr>
          <a:xfrm>
            <a:off x="2347853" y="5472708"/>
            <a:ext cx="171926" cy="283607"/>
          </a:xfrm>
          <a:prstGeom prst="rect">
            <a:avLst/>
          </a:prstGeom>
          <a:noFill/>
          <a:ln/>
        </p:spPr>
        <p:txBody>
          <a:bodyPr wrap="none" rtlCol="0" anchor="t"/>
          <a:lstStyle/>
          <a:p>
            <a:pPr marL="0" indent="0" algn="ctr">
              <a:lnSpc>
                <a:spcPts val="2234"/>
              </a:lnSpc>
              <a:buNone/>
            </a:pPr>
            <a:r>
              <a:rPr lang="en-US" sz="2234" b="1" dirty="0">
                <a:solidFill>
                  <a:srgbClr val="746558"/>
                </a:solidFill>
                <a:latin typeface="Gelasio" pitchFamily="34" charset="0"/>
                <a:ea typeface="Gelasio" pitchFamily="34" charset="-122"/>
                <a:cs typeface="Gelasio" pitchFamily="34" charset="-120"/>
              </a:rPr>
              <a:t>2</a:t>
            </a:r>
            <a:endParaRPr lang="en-US" sz="2234" dirty="0"/>
          </a:p>
        </p:txBody>
      </p:sp>
      <p:sp>
        <p:nvSpPr>
          <p:cNvPr id="15" name="Text 12"/>
          <p:cNvSpPr/>
          <p:nvPr/>
        </p:nvSpPr>
        <p:spPr>
          <a:xfrm>
            <a:off x="3473887" y="5378291"/>
            <a:ext cx="2363748" cy="295394"/>
          </a:xfrm>
          <a:prstGeom prst="rect">
            <a:avLst/>
          </a:prstGeom>
          <a:noFill/>
          <a:ln/>
        </p:spPr>
        <p:txBody>
          <a:bodyPr wrap="none" rtlCol="0" anchor="t"/>
          <a:lstStyle/>
          <a:p>
            <a:pPr marL="0" indent="0" algn="l">
              <a:lnSpc>
                <a:spcPts val="2327"/>
              </a:lnSpc>
              <a:buNone/>
            </a:pPr>
            <a:r>
              <a:rPr lang="en-US" sz="1861" b="1" dirty="0">
                <a:solidFill>
                  <a:srgbClr val="746558"/>
                </a:solidFill>
                <a:latin typeface="Gelasio" pitchFamily="34" charset="0"/>
                <a:ea typeface="Gelasio" pitchFamily="34" charset="-122"/>
                <a:cs typeface="Gelasio" pitchFamily="34" charset="-120"/>
              </a:rPr>
              <a:t>Integration</a:t>
            </a:r>
            <a:endParaRPr lang="en-US" sz="1861" dirty="0"/>
          </a:p>
        </p:txBody>
      </p:sp>
      <p:sp>
        <p:nvSpPr>
          <p:cNvPr id="16" name="Text 13"/>
          <p:cNvSpPr/>
          <p:nvPr/>
        </p:nvSpPr>
        <p:spPr>
          <a:xfrm>
            <a:off x="3473887" y="5787033"/>
            <a:ext cx="9006245" cy="302419"/>
          </a:xfrm>
          <a:prstGeom prst="rect">
            <a:avLst/>
          </a:prstGeom>
          <a:noFill/>
          <a:ln/>
        </p:spPr>
        <p:txBody>
          <a:bodyPr wrap="none" rtlCol="0" anchor="t"/>
          <a:lstStyle/>
          <a:p>
            <a:pPr marL="0" indent="0" algn="l">
              <a:lnSpc>
                <a:spcPts val="2382"/>
              </a:lnSpc>
              <a:buNone/>
            </a:pPr>
            <a:r>
              <a:rPr lang="en-US" sz="1489" dirty="0">
                <a:solidFill>
                  <a:srgbClr val="746558"/>
                </a:solidFill>
                <a:latin typeface="Gelasio" pitchFamily="34" charset="0"/>
                <a:ea typeface="Gelasio" pitchFamily="34" charset="-122"/>
                <a:cs typeface="Gelasio" pitchFamily="34" charset="-120"/>
              </a:rPr>
              <a:t>Merged datasets using common identifiers like 'occurrence_no' and 'specimen_no'</a:t>
            </a:r>
            <a:endParaRPr lang="en-US" sz="1489" dirty="0"/>
          </a:p>
        </p:txBody>
      </p:sp>
      <p:sp>
        <p:nvSpPr>
          <p:cNvPr id="17" name="Shape 14"/>
          <p:cNvSpPr/>
          <p:nvPr/>
        </p:nvSpPr>
        <p:spPr>
          <a:xfrm>
            <a:off x="2623721" y="6881455"/>
            <a:ext cx="661868" cy="22860"/>
          </a:xfrm>
          <a:prstGeom prst="roundRect">
            <a:avLst>
              <a:gd name="adj" fmla="val 124085"/>
            </a:avLst>
          </a:prstGeom>
          <a:solidFill>
            <a:srgbClr val="D4CEC3"/>
          </a:solidFill>
          <a:ln/>
        </p:spPr>
        <p:txBody>
          <a:bodyPr/>
          <a:lstStyle/>
          <a:p>
            <a:endParaRPr lang="en-GB"/>
          </a:p>
        </p:txBody>
      </p:sp>
      <p:sp>
        <p:nvSpPr>
          <p:cNvPr id="18" name="Shape 15"/>
          <p:cNvSpPr/>
          <p:nvPr/>
        </p:nvSpPr>
        <p:spPr>
          <a:xfrm>
            <a:off x="2221170" y="6680240"/>
            <a:ext cx="425410" cy="425410"/>
          </a:xfrm>
          <a:prstGeom prst="roundRect">
            <a:avLst>
              <a:gd name="adj" fmla="val 6668"/>
            </a:avLst>
          </a:prstGeom>
          <a:solidFill>
            <a:srgbClr val="EEE8DD"/>
          </a:solidFill>
          <a:ln/>
        </p:spPr>
        <p:txBody>
          <a:bodyPr/>
          <a:lstStyle/>
          <a:p>
            <a:endParaRPr lang="en-GB"/>
          </a:p>
        </p:txBody>
      </p:sp>
      <p:sp>
        <p:nvSpPr>
          <p:cNvPr id="19" name="Text 16"/>
          <p:cNvSpPr/>
          <p:nvPr/>
        </p:nvSpPr>
        <p:spPr>
          <a:xfrm>
            <a:off x="2348329" y="6751082"/>
            <a:ext cx="170974" cy="283607"/>
          </a:xfrm>
          <a:prstGeom prst="rect">
            <a:avLst/>
          </a:prstGeom>
          <a:noFill/>
          <a:ln/>
        </p:spPr>
        <p:txBody>
          <a:bodyPr wrap="none" rtlCol="0" anchor="t"/>
          <a:lstStyle/>
          <a:p>
            <a:pPr marL="0" indent="0" algn="ctr">
              <a:lnSpc>
                <a:spcPts val="2234"/>
              </a:lnSpc>
              <a:buNone/>
            </a:pPr>
            <a:r>
              <a:rPr lang="en-US" sz="2234" b="1" dirty="0">
                <a:solidFill>
                  <a:srgbClr val="746558"/>
                </a:solidFill>
                <a:latin typeface="Gelasio" pitchFamily="34" charset="0"/>
                <a:ea typeface="Gelasio" pitchFamily="34" charset="-122"/>
                <a:cs typeface="Gelasio" pitchFamily="34" charset="-120"/>
              </a:rPr>
              <a:t>3</a:t>
            </a:r>
            <a:endParaRPr lang="en-US" sz="2234" dirty="0"/>
          </a:p>
        </p:txBody>
      </p:sp>
      <p:sp>
        <p:nvSpPr>
          <p:cNvPr id="20" name="Text 17"/>
          <p:cNvSpPr/>
          <p:nvPr/>
        </p:nvSpPr>
        <p:spPr>
          <a:xfrm>
            <a:off x="3473887" y="6656665"/>
            <a:ext cx="2363748" cy="295394"/>
          </a:xfrm>
          <a:prstGeom prst="rect">
            <a:avLst/>
          </a:prstGeom>
          <a:noFill/>
          <a:ln/>
        </p:spPr>
        <p:txBody>
          <a:bodyPr wrap="none" rtlCol="0" anchor="t"/>
          <a:lstStyle/>
          <a:p>
            <a:pPr marL="0" indent="0" algn="l">
              <a:lnSpc>
                <a:spcPts val="2327"/>
              </a:lnSpc>
              <a:buNone/>
            </a:pPr>
            <a:r>
              <a:rPr lang="en-US" sz="1861" b="1" dirty="0">
                <a:solidFill>
                  <a:srgbClr val="746558"/>
                </a:solidFill>
                <a:latin typeface="Gelasio" pitchFamily="34" charset="0"/>
                <a:ea typeface="Gelasio" pitchFamily="34" charset="-122"/>
                <a:cs typeface="Gelasio" pitchFamily="34" charset="-120"/>
              </a:rPr>
              <a:t>Data Filtering</a:t>
            </a:r>
            <a:endParaRPr lang="en-US" sz="1861" dirty="0"/>
          </a:p>
        </p:txBody>
      </p:sp>
      <p:sp>
        <p:nvSpPr>
          <p:cNvPr id="21" name="Text 18"/>
          <p:cNvSpPr/>
          <p:nvPr/>
        </p:nvSpPr>
        <p:spPr>
          <a:xfrm>
            <a:off x="3473887" y="7065407"/>
            <a:ext cx="9006245" cy="302419"/>
          </a:xfrm>
          <a:prstGeom prst="rect">
            <a:avLst/>
          </a:prstGeom>
          <a:noFill/>
          <a:ln/>
        </p:spPr>
        <p:txBody>
          <a:bodyPr wrap="none" rtlCol="0" anchor="t"/>
          <a:lstStyle/>
          <a:p>
            <a:pPr marL="0" indent="0" algn="l">
              <a:lnSpc>
                <a:spcPts val="2382"/>
              </a:lnSpc>
              <a:buNone/>
            </a:pPr>
            <a:r>
              <a:rPr lang="en-US" sz="1489" dirty="0">
                <a:solidFill>
                  <a:srgbClr val="746558"/>
                </a:solidFill>
                <a:latin typeface="Gelasio" pitchFamily="34" charset="0"/>
                <a:ea typeface="Gelasio" pitchFamily="34" charset="-122"/>
                <a:cs typeface="Gelasio" pitchFamily="34" charset="-120"/>
              </a:rPr>
              <a:t>Excluded occurrences lacking associated measurements to focus on specimens with measurable fossil data</a:t>
            </a:r>
            <a:endParaRPr lang="en-US" sz="148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sp>
        <p:nvSpPr>
          <p:cNvPr id="4" name="Text 2"/>
          <p:cNvSpPr/>
          <p:nvPr/>
        </p:nvSpPr>
        <p:spPr>
          <a:xfrm>
            <a:off x="864037" y="1807964"/>
            <a:ext cx="8955762" cy="771525"/>
          </a:xfrm>
          <a:prstGeom prst="rect">
            <a:avLst/>
          </a:prstGeom>
          <a:noFill/>
          <a:ln/>
        </p:spPr>
        <p:txBody>
          <a:bodyPr wrap="none" rtlCol="0" anchor="t"/>
          <a:lstStyle/>
          <a:p>
            <a:pPr marL="0" indent="0">
              <a:lnSpc>
                <a:spcPts val="6075"/>
              </a:lnSpc>
              <a:buNone/>
            </a:pPr>
            <a:r>
              <a:rPr lang="en-US" sz="4860" b="1" dirty="0">
                <a:solidFill>
                  <a:srgbClr val="484237"/>
                </a:solidFill>
                <a:latin typeface="Gelasio" pitchFamily="34" charset="0"/>
                <a:ea typeface="Gelasio" pitchFamily="34" charset="-122"/>
                <a:cs typeface="Gelasio" pitchFamily="34" charset="-120"/>
              </a:rPr>
              <a:t>Data Wrangling and Cleaning</a:t>
            </a:r>
            <a:endParaRPr lang="en-US" sz="4860" dirty="0"/>
          </a:p>
        </p:txBody>
      </p:sp>
      <p:sp>
        <p:nvSpPr>
          <p:cNvPr id="5" name="Text 3"/>
          <p:cNvSpPr/>
          <p:nvPr/>
        </p:nvSpPr>
        <p:spPr>
          <a:xfrm>
            <a:off x="864037" y="3196590"/>
            <a:ext cx="3086100" cy="385763"/>
          </a:xfrm>
          <a:prstGeom prst="rect">
            <a:avLst/>
          </a:prstGeom>
          <a:noFill/>
          <a:ln/>
        </p:spPr>
        <p:txBody>
          <a:bodyPr wrap="none" rtlCol="0" anchor="t"/>
          <a:lstStyle/>
          <a:p>
            <a:pPr marL="0" indent="0">
              <a:lnSpc>
                <a:spcPts val="3038"/>
              </a:lnSpc>
              <a:buNone/>
            </a:pPr>
            <a:r>
              <a:rPr lang="en-US" sz="2430" b="1" dirty="0">
                <a:solidFill>
                  <a:srgbClr val="484237"/>
                </a:solidFill>
                <a:latin typeface="Gelasio" pitchFamily="34" charset="0"/>
                <a:ea typeface="Gelasio" pitchFamily="34" charset="-122"/>
                <a:cs typeface="Gelasio" pitchFamily="34" charset="-120"/>
              </a:rPr>
              <a:t>Null Processing</a:t>
            </a:r>
            <a:endParaRPr lang="en-US" sz="2430" dirty="0"/>
          </a:p>
        </p:txBody>
      </p:sp>
      <p:sp>
        <p:nvSpPr>
          <p:cNvPr id="6" name="Text 4"/>
          <p:cNvSpPr/>
          <p:nvPr/>
        </p:nvSpPr>
        <p:spPr>
          <a:xfrm>
            <a:off x="864037" y="3829169"/>
            <a:ext cx="3898821" cy="2370296"/>
          </a:xfrm>
          <a:prstGeom prst="rect">
            <a:avLst/>
          </a:prstGeom>
          <a:noFill/>
          <a:ln/>
        </p:spPr>
        <p:txBody>
          <a:bodyPr wrap="square" rtlCol="0" anchor="t"/>
          <a:lstStyle/>
          <a:p>
            <a:pPr marL="0" indent="0">
              <a:lnSpc>
                <a:spcPts val="3110"/>
              </a:lnSpc>
              <a:buNone/>
            </a:pPr>
            <a:r>
              <a:rPr lang="en-US" sz="1944" dirty="0">
                <a:solidFill>
                  <a:srgbClr val="746558"/>
                </a:solidFill>
                <a:latin typeface="Gelasio" pitchFamily="34" charset="0"/>
                <a:ea typeface="Gelasio" pitchFamily="34" charset="-122"/>
                <a:cs typeface="Gelasio" pitchFamily="34" charset="-120"/>
              </a:rPr>
              <a:t>Imputed nulls in taxonomical levels using literature searches and domain knowledge. Geographical context nulls filled through reverse geocoding using Nominatim geolocator.</a:t>
            </a:r>
            <a:endParaRPr lang="en-US" sz="1944" dirty="0"/>
          </a:p>
        </p:txBody>
      </p:sp>
      <p:sp>
        <p:nvSpPr>
          <p:cNvPr id="7" name="Text 5"/>
          <p:cNvSpPr/>
          <p:nvPr/>
        </p:nvSpPr>
        <p:spPr>
          <a:xfrm>
            <a:off x="5372695" y="3196590"/>
            <a:ext cx="3086100" cy="385763"/>
          </a:xfrm>
          <a:prstGeom prst="rect">
            <a:avLst/>
          </a:prstGeom>
          <a:noFill/>
          <a:ln/>
        </p:spPr>
        <p:txBody>
          <a:bodyPr wrap="none" rtlCol="0" anchor="t"/>
          <a:lstStyle/>
          <a:p>
            <a:pPr marL="0" indent="0">
              <a:lnSpc>
                <a:spcPts val="3038"/>
              </a:lnSpc>
              <a:buNone/>
            </a:pPr>
            <a:r>
              <a:rPr lang="en-US" sz="2430" b="1" dirty="0">
                <a:solidFill>
                  <a:srgbClr val="484237"/>
                </a:solidFill>
                <a:latin typeface="Gelasio" pitchFamily="34" charset="0"/>
                <a:ea typeface="Gelasio" pitchFamily="34" charset="-122"/>
                <a:cs typeface="Gelasio" pitchFamily="34" charset="-120"/>
              </a:rPr>
              <a:t>Error Corrections</a:t>
            </a:r>
            <a:endParaRPr lang="en-US" sz="2430" dirty="0"/>
          </a:p>
        </p:txBody>
      </p:sp>
      <p:sp>
        <p:nvSpPr>
          <p:cNvPr id="8" name="Text 6"/>
          <p:cNvSpPr/>
          <p:nvPr/>
        </p:nvSpPr>
        <p:spPr>
          <a:xfrm>
            <a:off x="5372695" y="3829169"/>
            <a:ext cx="3898821" cy="2370296"/>
          </a:xfrm>
          <a:prstGeom prst="rect">
            <a:avLst/>
          </a:prstGeom>
          <a:noFill/>
          <a:ln/>
        </p:spPr>
        <p:txBody>
          <a:bodyPr wrap="square" rtlCol="0" anchor="t"/>
          <a:lstStyle/>
          <a:p>
            <a:pPr marL="0" indent="0">
              <a:lnSpc>
                <a:spcPts val="3110"/>
              </a:lnSpc>
              <a:buNone/>
            </a:pPr>
            <a:r>
              <a:rPr lang="en-US" sz="1944" dirty="0">
                <a:solidFill>
                  <a:srgbClr val="746558"/>
                </a:solidFill>
                <a:latin typeface="Gelasio" pitchFamily="34" charset="0"/>
                <a:ea typeface="Gelasio" pitchFamily="34" charset="-122"/>
                <a:cs typeface="Gelasio" pitchFamily="34" charset="-120"/>
              </a:rPr>
              <a:t>Addressed spelling mistakes and mis-recorded measurements using various techniques. Created reference dictionary to replace placeholders with accurate taxonomic information.</a:t>
            </a:r>
            <a:endParaRPr lang="en-US" sz="1944" dirty="0"/>
          </a:p>
        </p:txBody>
      </p:sp>
      <p:sp>
        <p:nvSpPr>
          <p:cNvPr id="9" name="Text 7"/>
          <p:cNvSpPr/>
          <p:nvPr/>
        </p:nvSpPr>
        <p:spPr>
          <a:xfrm>
            <a:off x="9881354" y="3196590"/>
            <a:ext cx="3153489" cy="385763"/>
          </a:xfrm>
          <a:prstGeom prst="rect">
            <a:avLst/>
          </a:prstGeom>
          <a:noFill/>
          <a:ln/>
        </p:spPr>
        <p:txBody>
          <a:bodyPr wrap="none" rtlCol="0" anchor="t"/>
          <a:lstStyle/>
          <a:p>
            <a:pPr marL="0" indent="0">
              <a:lnSpc>
                <a:spcPts val="3038"/>
              </a:lnSpc>
              <a:buNone/>
            </a:pPr>
            <a:r>
              <a:rPr lang="en-US" sz="2430" b="1" dirty="0">
                <a:solidFill>
                  <a:srgbClr val="484237"/>
                </a:solidFill>
                <a:latin typeface="Gelasio" pitchFamily="34" charset="0"/>
                <a:ea typeface="Gelasio" pitchFamily="34" charset="-122"/>
                <a:cs typeface="Gelasio" pitchFamily="34" charset="-120"/>
              </a:rPr>
              <a:t>Outlier Management</a:t>
            </a:r>
            <a:endParaRPr lang="en-US" sz="2430" dirty="0"/>
          </a:p>
        </p:txBody>
      </p:sp>
      <p:sp>
        <p:nvSpPr>
          <p:cNvPr id="10" name="Text 8"/>
          <p:cNvSpPr/>
          <p:nvPr/>
        </p:nvSpPr>
        <p:spPr>
          <a:xfrm>
            <a:off x="9881354" y="3829169"/>
            <a:ext cx="3898821" cy="2370296"/>
          </a:xfrm>
          <a:prstGeom prst="rect">
            <a:avLst/>
          </a:prstGeom>
          <a:noFill/>
          <a:ln/>
        </p:spPr>
        <p:txBody>
          <a:bodyPr wrap="square" rtlCol="0" anchor="t"/>
          <a:lstStyle/>
          <a:p>
            <a:pPr marL="0" indent="0">
              <a:lnSpc>
                <a:spcPts val="3110"/>
              </a:lnSpc>
              <a:buNone/>
            </a:pPr>
            <a:r>
              <a:rPr lang="en-US" sz="1944" dirty="0">
                <a:solidFill>
                  <a:srgbClr val="746558"/>
                </a:solidFill>
                <a:latin typeface="Gelasio" pitchFamily="34" charset="0"/>
                <a:ea typeface="Gelasio" pitchFamily="34" charset="-122"/>
                <a:cs typeface="Gelasio" pitchFamily="34" charset="-120"/>
              </a:rPr>
              <a:t>Systematically evaluated outliers by reviewing original studies and assessing measurement plausibility. Cross-referenced with existing records and scientific literature.</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grpSp>
        <p:nvGrpSpPr>
          <p:cNvPr id="22" name="Group 21">
            <a:extLst>
              <a:ext uri="{FF2B5EF4-FFF2-40B4-BE49-F238E27FC236}">
                <a16:creationId xmlns:a16="http://schemas.microsoft.com/office/drawing/2014/main" id="{9FD9CC8C-F576-326D-18F8-7B9263269E16}"/>
              </a:ext>
            </a:extLst>
          </p:cNvPr>
          <p:cNvGrpSpPr/>
          <p:nvPr/>
        </p:nvGrpSpPr>
        <p:grpSpPr>
          <a:xfrm>
            <a:off x="10618907" y="4731387"/>
            <a:ext cx="3651290" cy="3188732"/>
            <a:chOff x="10618907" y="4546684"/>
            <a:chExt cx="3651290" cy="3188732"/>
          </a:xfrm>
        </p:grpSpPr>
        <p:sp>
          <p:nvSpPr>
            <p:cNvPr id="12" name="Shape 9"/>
            <p:cNvSpPr/>
            <p:nvPr/>
          </p:nvSpPr>
          <p:spPr>
            <a:xfrm>
              <a:off x="10618907" y="4546684"/>
              <a:ext cx="3651290" cy="3188732"/>
            </a:xfrm>
            <a:prstGeom prst="roundRect">
              <a:avLst>
                <a:gd name="adj" fmla="val 979"/>
              </a:avLst>
            </a:prstGeom>
            <a:solidFill>
              <a:srgbClr val="EEE8DD"/>
            </a:solidFill>
            <a:ln/>
          </p:spPr>
          <p:txBody>
            <a:bodyPr/>
            <a:lstStyle/>
            <a:p>
              <a:endParaRPr lang="en-GB"/>
            </a:p>
          </p:txBody>
        </p:sp>
        <p:sp>
          <p:nvSpPr>
            <p:cNvPr id="13" name="Text 10"/>
            <p:cNvSpPr/>
            <p:nvPr/>
          </p:nvSpPr>
          <p:spPr>
            <a:xfrm>
              <a:off x="10827028" y="4754805"/>
              <a:ext cx="3235047" cy="650319"/>
            </a:xfrm>
            <a:prstGeom prst="rect">
              <a:avLst/>
            </a:prstGeom>
            <a:noFill/>
            <a:ln/>
          </p:spPr>
          <p:txBody>
            <a:bodyPr wrap="square" rtlCol="0" anchor="t"/>
            <a:lstStyle/>
            <a:p>
              <a:pPr marL="0" indent="0">
                <a:lnSpc>
                  <a:spcPts val="2561"/>
                </a:lnSpc>
                <a:buNone/>
              </a:pPr>
              <a:r>
                <a:rPr lang="en-US" sz="2049" b="1" dirty="0">
                  <a:solidFill>
                    <a:srgbClr val="746558"/>
                  </a:solidFill>
                  <a:latin typeface="Gelasio" pitchFamily="34" charset="0"/>
                  <a:ea typeface="Gelasio" pitchFamily="34" charset="-122"/>
                  <a:cs typeface="Gelasio" pitchFamily="34" charset="-120"/>
                </a:rPr>
                <a:t>Taxonomic and Geographic Coverage</a:t>
              </a:r>
              <a:endParaRPr lang="en-US" sz="2049" dirty="0"/>
            </a:p>
          </p:txBody>
        </p:sp>
        <p:sp>
          <p:nvSpPr>
            <p:cNvPr id="14" name="Text 11"/>
            <p:cNvSpPr/>
            <p:nvPr/>
          </p:nvSpPr>
          <p:spPr>
            <a:xfrm>
              <a:off x="10827028" y="5529902"/>
              <a:ext cx="3235047" cy="1664494"/>
            </a:xfrm>
            <a:prstGeom prst="rect">
              <a:avLst/>
            </a:prstGeom>
            <a:noFill/>
            <a:ln/>
          </p:spPr>
          <p:txBody>
            <a:bodyPr wrap="square" rtlCol="0" anchor="t"/>
            <a:lstStyle/>
            <a:p>
              <a:pPr marL="0" indent="0">
                <a:lnSpc>
                  <a:spcPts val="2622"/>
                </a:lnSpc>
                <a:buNone/>
              </a:pPr>
              <a:r>
                <a:rPr lang="en-US" sz="1639" dirty="0">
                  <a:solidFill>
                    <a:srgbClr val="746558"/>
                  </a:solidFill>
                  <a:latin typeface="Gelasio" pitchFamily="34" charset="0"/>
                  <a:ea typeface="Gelasio" pitchFamily="34" charset="-122"/>
                  <a:cs typeface="Gelasio" pitchFamily="34" charset="-120"/>
                </a:rPr>
                <a:t>8 orders, 118 families, 380 genera, and 386 species. Spans 37 countries, 101 states, and 215 counties. Geological data from 177 formations and 8 lithologies.</a:t>
              </a:r>
              <a:endParaRPr lang="en-US" sz="1639" dirty="0"/>
            </a:p>
          </p:txBody>
        </p:sp>
      </p:grpSp>
      <p:pic>
        <p:nvPicPr>
          <p:cNvPr id="19" name="Picture 18" descr="A person using a computer&#10;&#10;Description automatically generated">
            <a:extLst>
              <a:ext uri="{FF2B5EF4-FFF2-40B4-BE49-F238E27FC236}">
                <a16:creationId xmlns:a16="http://schemas.microsoft.com/office/drawing/2014/main" id="{B9242A1D-56E1-70AA-A76F-79F122967AC8}"/>
              </a:ext>
            </a:extLst>
          </p:cNvPr>
          <p:cNvPicPr>
            <a:picLocks noChangeAspect="1"/>
          </p:cNvPicPr>
          <p:nvPr/>
        </p:nvPicPr>
        <p:blipFill>
          <a:blip r:embed="rId3"/>
          <a:stretch>
            <a:fillRect/>
          </a:stretch>
        </p:blipFill>
        <p:spPr>
          <a:xfrm>
            <a:off x="-801466" y="-11443"/>
            <a:ext cx="8612675" cy="8612675"/>
          </a:xfrm>
          <a:prstGeom prst="rect">
            <a:avLst/>
          </a:prstGeom>
        </p:spPr>
      </p:pic>
      <p:sp>
        <p:nvSpPr>
          <p:cNvPr id="20" name="Rectangle 19">
            <a:extLst>
              <a:ext uri="{FF2B5EF4-FFF2-40B4-BE49-F238E27FC236}">
                <a16:creationId xmlns:a16="http://schemas.microsoft.com/office/drawing/2014/main" id="{80DF06FD-009F-2B94-812C-9077818B4A49}"/>
              </a:ext>
            </a:extLst>
          </p:cNvPr>
          <p:cNvSpPr/>
          <p:nvPr/>
        </p:nvSpPr>
        <p:spPr>
          <a:xfrm>
            <a:off x="-712868" y="-31221"/>
            <a:ext cx="8612675" cy="8632453"/>
          </a:xfrm>
          <a:prstGeom prst="rect">
            <a:avLst/>
          </a:prstGeom>
          <a:gradFill flip="none" rotWithShape="1">
            <a:gsLst>
              <a:gs pos="84000">
                <a:srgbClr val="FAF6F0"/>
              </a:gs>
              <a:gs pos="31000">
                <a:schemeClr val="accent1">
                  <a:lumMod val="45000"/>
                  <a:lumOff val="55000"/>
                  <a:alpha val="0"/>
                </a:schemeClr>
              </a:gs>
              <a:gs pos="83000">
                <a:srgbClr val="FAF6F0"/>
              </a:gs>
              <a:gs pos="6000">
                <a:schemeClr val="accent1">
                  <a:lumMod val="30000"/>
                  <a:lumOff val="70000"/>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2"/>
          <p:cNvSpPr/>
          <p:nvPr/>
        </p:nvSpPr>
        <p:spPr>
          <a:xfrm>
            <a:off x="6219018" y="295989"/>
            <a:ext cx="9068276" cy="650438"/>
          </a:xfrm>
          <a:prstGeom prst="rect">
            <a:avLst/>
          </a:prstGeom>
          <a:noFill/>
          <a:ln/>
        </p:spPr>
        <p:txBody>
          <a:bodyPr wrap="none" rtlCol="0" anchor="t"/>
          <a:lstStyle/>
          <a:p>
            <a:pPr marL="0" indent="0">
              <a:lnSpc>
                <a:spcPts val="5122"/>
              </a:lnSpc>
              <a:buNone/>
            </a:pPr>
            <a:r>
              <a:rPr lang="en-US" sz="4097" b="1" dirty="0">
                <a:solidFill>
                  <a:srgbClr val="484237"/>
                </a:solidFill>
                <a:latin typeface="Gelasio" pitchFamily="34" charset="0"/>
                <a:ea typeface="Gelasio" pitchFamily="34" charset="-122"/>
                <a:cs typeface="Gelasio" pitchFamily="34" charset="-120"/>
              </a:rPr>
              <a:t>Exploratory Data Analysis Findings</a:t>
            </a:r>
            <a:endParaRPr lang="en-US" sz="4097" dirty="0"/>
          </a:p>
        </p:txBody>
      </p:sp>
      <p:grpSp>
        <p:nvGrpSpPr>
          <p:cNvPr id="23" name="Group 22">
            <a:extLst>
              <a:ext uri="{FF2B5EF4-FFF2-40B4-BE49-F238E27FC236}">
                <a16:creationId xmlns:a16="http://schemas.microsoft.com/office/drawing/2014/main" id="{21487D15-DEC9-866F-C2F4-6D1ED664A683}"/>
              </a:ext>
            </a:extLst>
          </p:cNvPr>
          <p:cNvGrpSpPr/>
          <p:nvPr/>
        </p:nvGrpSpPr>
        <p:grpSpPr>
          <a:xfrm>
            <a:off x="10618907" y="1233174"/>
            <a:ext cx="3651290" cy="3188732"/>
            <a:chOff x="10618907" y="1233174"/>
            <a:chExt cx="3651290" cy="3188732"/>
          </a:xfrm>
        </p:grpSpPr>
        <p:sp>
          <p:nvSpPr>
            <p:cNvPr id="9" name="Shape 6"/>
            <p:cNvSpPr/>
            <p:nvPr/>
          </p:nvSpPr>
          <p:spPr>
            <a:xfrm>
              <a:off x="10618907" y="1233174"/>
              <a:ext cx="3651290" cy="3188732"/>
            </a:xfrm>
            <a:prstGeom prst="roundRect">
              <a:avLst>
                <a:gd name="adj" fmla="val 979"/>
              </a:avLst>
            </a:prstGeom>
            <a:solidFill>
              <a:srgbClr val="EEE8DD"/>
            </a:solidFill>
            <a:ln/>
          </p:spPr>
          <p:txBody>
            <a:bodyPr/>
            <a:lstStyle/>
            <a:p>
              <a:endParaRPr lang="en-GB"/>
            </a:p>
          </p:txBody>
        </p:sp>
        <p:sp>
          <p:nvSpPr>
            <p:cNvPr id="10" name="Text 7"/>
            <p:cNvSpPr/>
            <p:nvPr/>
          </p:nvSpPr>
          <p:spPr>
            <a:xfrm>
              <a:off x="10827028" y="1441295"/>
              <a:ext cx="3235047" cy="650319"/>
            </a:xfrm>
            <a:prstGeom prst="rect">
              <a:avLst/>
            </a:prstGeom>
            <a:noFill/>
            <a:ln/>
          </p:spPr>
          <p:txBody>
            <a:bodyPr wrap="square" rtlCol="0" anchor="t"/>
            <a:lstStyle/>
            <a:p>
              <a:pPr marL="0" indent="0">
                <a:lnSpc>
                  <a:spcPts val="2561"/>
                </a:lnSpc>
                <a:buNone/>
              </a:pPr>
              <a:r>
                <a:rPr lang="en-US" sz="2049" b="1" dirty="0">
                  <a:solidFill>
                    <a:srgbClr val="746558"/>
                  </a:solidFill>
                  <a:latin typeface="Gelasio" pitchFamily="34" charset="0"/>
                  <a:ea typeface="Gelasio" pitchFamily="34" charset="-122"/>
                  <a:cs typeface="Gelasio" pitchFamily="34" charset="-120"/>
                </a:rPr>
                <a:t>Distribution Characteristics</a:t>
              </a:r>
              <a:endParaRPr lang="en-US" sz="2049" dirty="0"/>
            </a:p>
          </p:txBody>
        </p:sp>
        <p:sp>
          <p:nvSpPr>
            <p:cNvPr id="11" name="Text 8"/>
            <p:cNvSpPr/>
            <p:nvPr/>
          </p:nvSpPr>
          <p:spPr>
            <a:xfrm>
              <a:off x="10827028" y="1945279"/>
              <a:ext cx="3235047" cy="1997393"/>
            </a:xfrm>
            <a:prstGeom prst="rect">
              <a:avLst/>
            </a:prstGeom>
            <a:noFill/>
            <a:ln/>
          </p:spPr>
          <p:txBody>
            <a:bodyPr wrap="square" rtlCol="0" anchor="t"/>
            <a:lstStyle/>
            <a:p>
              <a:pPr marL="0" indent="0">
                <a:lnSpc>
                  <a:spcPts val="2622"/>
                </a:lnSpc>
                <a:buNone/>
              </a:pPr>
              <a:r>
                <a:rPr lang="en-US" sz="1639" dirty="0">
                  <a:solidFill>
                    <a:srgbClr val="746558"/>
                  </a:solidFill>
                  <a:latin typeface="Gelasio" pitchFamily="34" charset="0"/>
                  <a:ea typeface="Gelasio" pitchFamily="34" charset="-122"/>
                  <a:cs typeface="Gelasio" pitchFamily="34" charset="-120"/>
                </a:rPr>
                <a:t>Non-normal distribution confirmed by Shapiro-Wilk test. Positive skewness (1.77) and heavy tails (kurtosis = 4.05) observed. Extreme non-normality in individual measurement types.</a:t>
              </a:r>
              <a:endParaRPr lang="en-US" sz="1639" dirty="0"/>
            </a:p>
          </p:txBody>
        </p:sp>
      </p:grpSp>
      <p:grpSp>
        <p:nvGrpSpPr>
          <p:cNvPr id="21" name="Group 20">
            <a:extLst>
              <a:ext uri="{FF2B5EF4-FFF2-40B4-BE49-F238E27FC236}">
                <a16:creationId xmlns:a16="http://schemas.microsoft.com/office/drawing/2014/main" id="{AC39C9CA-1655-A997-2B06-8CD299E50798}"/>
              </a:ext>
            </a:extLst>
          </p:cNvPr>
          <p:cNvGrpSpPr/>
          <p:nvPr/>
        </p:nvGrpSpPr>
        <p:grpSpPr>
          <a:xfrm>
            <a:off x="6607414" y="1242416"/>
            <a:ext cx="3651290" cy="3188732"/>
            <a:chOff x="6611183" y="2827540"/>
            <a:chExt cx="3651290" cy="3188732"/>
          </a:xfrm>
        </p:grpSpPr>
        <p:sp>
          <p:nvSpPr>
            <p:cNvPr id="6" name="Shape 3"/>
            <p:cNvSpPr/>
            <p:nvPr/>
          </p:nvSpPr>
          <p:spPr>
            <a:xfrm>
              <a:off x="6611183" y="2827540"/>
              <a:ext cx="3651290" cy="3188732"/>
            </a:xfrm>
            <a:prstGeom prst="roundRect">
              <a:avLst>
                <a:gd name="adj" fmla="val 979"/>
              </a:avLst>
            </a:prstGeom>
            <a:solidFill>
              <a:srgbClr val="EEE8DD"/>
            </a:solidFill>
            <a:ln/>
          </p:spPr>
          <p:txBody>
            <a:bodyPr/>
            <a:lstStyle/>
            <a:p>
              <a:endParaRPr lang="en-GB" dirty="0"/>
            </a:p>
          </p:txBody>
        </p:sp>
        <p:sp>
          <p:nvSpPr>
            <p:cNvPr id="7" name="Text 4"/>
            <p:cNvSpPr/>
            <p:nvPr/>
          </p:nvSpPr>
          <p:spPr>
            <a:xfrm>
              <a:off x="6754963" y="3035661"/>
              <a:ext cx="2680216" cy="325160"/>
            </a:xfrm>
            <a:prstGeom prst="rect">
              <a:avLst/>
            </a:prstGeom>
            <a:noFill/>
            <a:ln/>
          </p:spPr>
          <p:txBody>
            <a:bodyPr wrap="none" rtlCol="0" anchor="t"/>
            <a:lstStyle/>
            <a:p>
              <a:pPr marL="0" indent="0">
                <a:lnSpc>
                  <a:spcPts val="2561"/>
                </a:lnSpc>
                <a:buNone/>
              </a:pPr>
              <a:r>
                <a:rPr lang="en-US" sz="2049" b="1" dirty="0">
                  <a:solidFill>
                    <a:srgbClr val="746558"/>
                  </a:solidFill>
                  <a:latin typeface="Gelasio" pitchFamily="34" charset="0"/>
                  <a:ea typeface="Gelasio" pitchFamily="34" charset="-122"/>
                  <a:cs typeface="Gelasio" pitchFamily="34" charset="-120"/>
                </a:rPr>
                <a:t>Dataset Composition</a:t>
              </a:r>
              <a:endParaRPr lang="en-US" sz="2049" dirty="0"/>
            </a:p>
          </p:txBody>
        </p:sp>
        <p:sp>
          <p:nvSpPr>
            <p:cNvPr id="8" name="Text 5"/>
            <p:cNvSpPr/>
            <p:nvPr/>
          </p:nvSpPr>
          <p:spPr>
            <a:xfrm>
              <a:off x="6754963" y="3485598"/>
              <a:ext cx="3235047" cy="1997393"/>
            </a:xfrm>
            <a:prstGeom prst="rect">
              <a:avLst/>
            </a:prstGeom>
            <a:noFill/>
            <a:ln/>
          </p:spPr>
          <p:txBody>
            <a:bodyPr wrap="square" rtlCol="0" anchor="t"/>
            <a:lstStyle/>
            <a:p>
              <a:pPr marL="0" indent="0">
                <a:lnSpc>
                  <a:spcPts val="2622"/>
                </a:lnSpc>
                <a:buNone/>
              </a:pPr>
              <a:r>
                <a:rPr lang="en-US" sz="1639" dirty="0">
                  <a:solidFill>
                    <a:srgbClr val="746558"/>
                  </a:solidFill>
                  <a:latin typeface="Gelasio" pitchFamily="34" charset="0"/>
                  <a:ea typeface="Gelasio" pitchFamily="34" charset="-122"/>
                  <a:cs typeface="Gelasio" pitchFamily="34" charset="-120"/>
                </a:rPr>
                <a:t>2,747 measurements from 420 species across 5 categories: length, width, circumference, diameter, and height. Length most frequent (2,055 records), height least common (5 records).</a:t>
              </a:r>
              <a:endParaRPr lang="en-US" sz="1639" dirty="0"/>
            </a:p>
          </p:txBody>
        </p:sp>
      </p:grpSp>
      <p:grpSp>
        <p:nvGrpSpPr>
          <p:cNvPr id="24" name="Group 23">
            <a:extLst>
              <a:ext uri="{FF2B5EF4-FFF2-40B4-BE49-F238E27FC236}">
                <a16:creationId xmlns:a16="http://schemas.microsoft.com/office/drawing/2014/main" id="{F10F46A6-DE2A-FAFE-A1D1-F31A57B7D689}"/>
              </a:ext>
            </a:extLst>
          </p:cNvPr>
          <p:cNvGrpSpPr/>
          <p:nvPr/>
        </p:nvGrpSpPr>
        <p:grpSpPr>
          <a:xfrm>
            <a:off x="6607414" y="4731387"/>
            <a:ext cx="3651290" cy="3188732"/>
            <a:chOff x="6611183" y="2827540"/>
            <a:chExt cx="3651290" cy="3188732"/>
          </a:xfrm>
        </p:grpSpPr>
        <p:sp>
          <p:nvSpPr>
            <p:cNvPr id="25" name="Shape 3">
              <a:extLst>
                <a:ext uri="{FF2B5EF4-FFF2-40B4-BE49-F238E27FC236}">
                  <a16:creationId xmlns:a16="http://schemas.microsoft.com/office/drawing/2014/main" id="{9A753FDB-B887-E385-5142-89B5B6A25221}"/>
                </a:ext>
              </a:extLst>
            </p:cNvPr>
            <p:cNvSpPr/>
            <p:nvPr/>
          </p:nvSpPr>
          <p:spPr>
            <a:xfrm>
              <a:off x="6611183" y="2827540"/>
              <a:ext cx="3651290" cy="3188732"/>
            </a:xfrm>
            <a:prstGeom prst="roundRect">
              <a:avLst>
                <a:gd name="adj" fmla="val 979"/>
              </a:avLst>
            </a:prstGeom>
            <a:solidFill>
              <a:srgbClr val="EEE8DD"/>
            </a:solidFill>
            <a:ln/>
          </p:spPr>
          <p:txBody>
            <a:bodyPr/>
            <a:lstStyle/>
            <a:p>
              <a:endParaRPr lang="en-GB" dirty="0"/>
            </a:p>
          </p:txBody>
        </p:sp>
        <p:sp>
          <p:nvSpPr>
            <p:cNvPr id="26" name="Text 4">
              <a:extLst>
                <a:ext uri="{FF2B5EF4-FFF2-40B4-BE49-F238E27FC236}">
                  <a16:creationId xmlns:a16="http://schemas.microsoft.com/office/drawing/2014/main" id="{C5F47ACB-C416-D940-8AF2-80486BDF64AC}"/>
                </a:ext>
              </a:extLst>
            </p:cNvPr>
            <p:cNvSpPr/>
            <p:nvPr/>
          </p:nvSpPr>
          <p:spPr>
            <a:xfrm>
              <a:off x="6754963" y="3035661"/>
              <a:ext cx="2680216" cy="325160"/>
            </a:xfrm>
            <a:prstGeom prst="rect">
              <a:avLst/>
            </a:prstGeom>
            <a:noFill/>
            <a:ln/>
          </p:spPr>
          <p:txBody>
            <a:bodyPr wrap="none" rtlCol="0" anchor="t"/>
            <a:lstStyle/>
            <a:p>
              <a:pPr marL="0" indent="0">
                <a:lnSpc>
                  <a:spcPts val="2561"/>
                </a:lnSpc>
                <a:buNone/>
              </a:pPr>
              <a:r>
                <a:rPr lang="en-US" sz="2049" b="1" dirty="0">
                  <a:solidFill>
                    <a:srgbClr val="746558"/>
                  </a:solidFill>
                  <a:latin typeface="Gelasio" pitchFamily="34" charset="0"/>
                  <a:ea typeface="Gelasio" pitchFamily="34" charset="-122"/>
                  <a:cs typeface="Gelasio" pitchFamily="34" charset="-120"/>
                </a:rPr>
                <a:t>Heavily Imbalanced</a:t>
              </a:r>
              <a:endParaRPr lang="en-US" sz="2049" dirty="0"/>
            </a:p>
          </p:txBody>
        </p:sp>
        <p:sp>
          <p:nvSpPr>
            <p:cNvPr id="27" name="Text 5">
              <a:extLst>
                <a:ext uri="{FF2B5EF4-FFF2-40B4-BE49-F238E27FC236}">
                  <a16:creationId xmlns:a16="http://schemas.microsoft.com/office/drawing/2014/main" id="{B4F4E0B6-E5F0-4F91-FBC9-C592F5FF5671}"/>
                </a:ext>
              </a:extLst>
            </p:cNvPr>
            <p:cNvSpPr/>
            <p:nvPr/>
          </p:nvSpPr>
          <p:spPr>
            <a:xfrm>
              <a:off x="6754963" y="3485598"/>
              <a:ext cx="3235047" cy="1997393"/>
            </a:xfrm>
            <a:prstGeom prst="rect">
              <a:avLst/>
            </a:prstGeom>
            <a:noFill/>
            <a:ln/>
          </p:spPr>
          <p:txBody>
            <a:bodyPr wrap="square" rtlCol="0" anchor="t"/>
            <a:lstStyle/>
            <a:p>
              <a:pPr>
                <a:lnSpc>
                  <a:spcPts val="2622"/>
                </a:lnSpc>
              </a:pPr>
              <a:r>
                <a:rPr lang="en-US" sz="1640" dirty="0">
                  <a:solidFill>
                    <a:srgbClr val="7D6E62"/>
                  </a:solidFill>
                  <a:latin typeface=".SF NS"/>
                  <a:ea typeface="Gelasio" pitchFamily="34" charset="-122"/>
                  <a:cs typeface="Gelasio" pitchFamily="34" charset="-120"/>
                </a:rPr>
                <a:t>Substantial </a:t>
              </a:r>
              <a:r>
                <a:rPr lang="en-US" sz="1639" dirty="0">
                  <a:solidFill>
                    <a:srgbClr val="746558"/>
                  </a:solidFill>
                  <a:latin typeface="Gelasio" pitchFamily="34" charset="0"/>
                  <a:ea typeface="Gelasio" pitchFamily="34" charset="-122"/>
                  <a:cs typeface="Gelasio" pitchFamily="34" charset="-120"/>
                </a:rPr>
                <a:t>class imbalance in the dataset, with many species having very few samples, which is a common issue in palaeontologic due to uneven fossil discoveries and preservation biases. </a:t>
              </a:r>
            </a:p>
            <a:p>
              <a:r>
                <a:rPr lang="en-US" sz="1639" dirty="0">
                  <a:solidFill>
                    <a:srgbClr val="746558"/>
                  </a:solidFill>
                  <a:latin typeface="Gelasio" pitchFamily="34" charset="0"/>
                  <a:ea typeface="Gelasio" pitchFamily="34" charset="-122"/>
                  <a:cs typeface="Gelasio" pitchFamily="34" charset="-120"/>
                </a:rPr>
                <a:t> </a:t>
              </a:r>
              <a:endParaRPr lang="en-GB" sz="1640" dirty="0">
                <a:solidFill>
                  <a:srgbClr val="7D6E62"/>
                </a:solidFill>
                <a:effectLst/>
                <a:latin typeface=".SF 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75058" y="1014889"/>
            <a:ext cx="4919424" cy="614958"/>
          </a:xfrm>
          <a:prstGeom prst="rect">
            <a:avLst/>
          </a:prstGeom>
          <a:noFill/>
          <a:ln/>
        </p:spPr>
        <p:txBody>
          <a:bodyPr wrap="none" rtlCol="0" anchor="t"/>
          <a:lstStyle/>
          <a:p>
            <a:pPr marL="0" indent="0">
              <a:lnSpc>
                <a:spcPts val="4842"/>
              </a:lnSpc>
              <a:buNone/>
            </a:pPr>
            <a:r>
              <a:rPr lang="en-US" sz="3874" b="1" dirty="0">
                <a:solidFill>
                  <a:srgbClr val="484237"/>
                </a:solidFill>
                <a:latin typeface="Gelasio" pitchFamily="34" charset="0"/>
                <a:ea typeface="Gelasio" pitchFamily="34" charset="-122"/>
                <a:cs typeface="Gelasio" pitchFamily="34" charset="-120"/>
              </a:rPr>
              <a:t>EDA Insights Continued</a:t>
            </a:r>
            <a:endParaRPr lang="en-US" sz="3874" dirty="0"/>
          </a:p>
        </p:txBody>
      </p:sp>
      <p:pic>
        <p:nvPicPr>
          <p:cNvPr id="6" name="Image 1" descr="preencoded.png"/>
          <p:cNvPicPr>
            <a:picLocks noChangeAspect="1"/>
          </p:cNvPicPr>
          <p:nvPr/>
        </p:nvPicPr>
        <p:blipFill>
          <a:blip r:embed="rId4"/>
          <a:stretch>
            <a:fillRect/>
          </a:stretch>
        </p:blipFill>
        <p:spPr>
          <a:xfrm>
            <a:off x="6175058" y="1925003"/>
            <a:ext cx="983813" cy="1763197"/>
          </a:xfrm>
          <a:prstGeom prst="rect">
            <a:avLst/>
          </a:prstGeom>
        </p:spPr>
      </p:pic>
      <p:sp>
        <p:nvSpPr>
          <p:cNvPr id="7" name="Text 3"/>
          <p:cNvSpPr/>
          <p:nvPr/>
        </p:nvSpPr>
        <p:spPr>
          <a:xfrm>
            <a:off x="7454027" y="2121694"/>
            <a:ext cx="2459712" cy="307419"/>
          </a:xfrm>
          <a:prstGeom prst="rect">
            <a:avLst/>
          </a:prstGeom>
          <a:noFill/>
          <a:ln/>
        </p:spPr>
        <p:txBody>
          <a:bodyPr wrap="none" rtlCol="0" anchor="t"/>
          <a:lstStyle/>
          <a:p>
            <a:pPr marL="0" indent="0" algn="l">
              <a:lnSpc>
                <a:spcPts val="2421"/>
              </a:lnSpc>
              <a:buNone/>
            </a:pPr>
            <a:r>
              <a:rPr lang="en-US" sz="1937" b="1" dirty="0">
                <a:solidFill>
                  <a:srgbClr val="746558"/>
                </a:solidFill>
                <a:latin typeface="Gelasio" pitchFamily="34" charset="0"/>
                <a:ea typeface="Gelasio" pitchFamily="34" charset="-122"/>
                <a:cs typeface="Gelasio" pitchFamily="34" charset="-120"/>
              </a:rPr>
              <a:t>Data Distribution</a:t>
            </a:r>
            <a:endParaRPr lang="en-US" sz="1937" dirty="0"/>
          </a:p>
        </p:txBody>
      </p:sp>
      <p:sp>
        <p:nvSpPr>
          <p:cNvPr id="8" name="Text 4"/>
          <p:cNvSpPr/>
          <p:nvPr/>
        </p:nvSpPr>
        <p:spPr>
          <a:xfrm>
            <a:off x="7454027" y="2547104"/>
            <a:ext cx="6487716" cy="944404"/>
          </a:xfrm>
          <a:prstGeom prst="rect">
            <a:avLst/>
          </a:prstGeom>
          <a:noFill/>
          <a:ln/>
        </p:spPr>
        <p:txBody>
          <a:bodyPr wrap="square" rtlCol="0" anchor="t"/>
          <a:lstStyle/>
          <a:p>
            <a:pPr marL="0" indent="0" algn="l">
              <a:lnSpc>
                <a:spcPts val="2479"/>
              </a:lnSpc>
              <a:buNone/>
            </a:pPr>
            <a:r>
              <a:rPr lang="en-US" sz="1549" dirty="0">
                <a:solidFill>
                  <a:srgbClr val="746558"/>
                </a:solidFill>
                <a:latin typeface="Gelasio" pitchFamily="34" charset="0"/>
                <a:ea typeface="Gelasio" pitchFamily="34" charset="-122"/>
                <a:cs typeface="Gelasio" pitchFamily="34" charset="-120"/>
              </a:rPr>
              <a:t>Significant skewness observed, with certain categories dominating the dataset. Characteristic of palaeontological data due to sparse fossil records and uneven discovery distribution.</a:t>
            </a:r>
            <a:endParaRPr lang="en-US" sz="1549" dirty="0"/>
          </a:p>
        </p:txBody>
      </p:sp>
      <p:pic>
        <p:nvPicPr>
          <p:cNvPr id="9" name="Image 2" descr="preencoded.png"/>
          <p:cNvPicPr>
            <a:picLocks noChangeAspect="1"/>
          </p:cNvPicPr>
          <p:nvPr/>
        </p:nvPicPr>
        <p:blipFill>
          <a:blip r:embed="rId5"/>
          <a:stretch>
            <a:fillRect/>
          </a:stretch>
        </p:blipFill>
        <p:spPr>
          <a:xfrm>
            <a:off x="6175058" y="3688199"/>
            <a:ext cx="983813" cy="1763197"/>
          </a:xfrm>
          <a:prstGeom prst="rect">
            <a:avLst/>
          </a:prstGeom>
        </p:spPr>
      </p:pic>
      <p:sp>
        <p:nvSpPr>
          <p:cNvPr id="10" name="Text 5"/>
          <p:cNvSpPr/>
          <p:nvPr/>
        </p:nvSpPr>
        <p:spPr>
          <a:xfrm>
            <a:off x="7454027" y="3884890"/>
            <a:ext cx="2581513" cy="307419"/>
          </a:xfrm>
          <a:prstGeom prst="rect">
            <a:avLst/>
          </a:prstGeom>
          <a:noFill/>
          <a:ln/>
        </p:spPr>
        <p:txBody>
          <a:bodyPr wrap="none" rtlCol="0" anchor="t"/>
          <a:lstStyle/>
          <a:p>
            <a:pPr marL="0" indent="0" algn="l">
              <a:lnSpc>
                <a:spcPts val="2421"/>
              </a:lnSpc>
              <a:buNone/>
            </a:pPr>
            <a:r>
              <a:rPr lang="en-US" sz="1937" b="1" dirty="0">
                <a:solidFill>
                  <a:srgbClr val="746558"/>
                </a:solidFill>
                <a:latin typeface="Gelasio" pitchFamily="34" charset="0"/>
                <a:ea typeface="Gelasio" pitchFamily="34" charset="-122"/>
                <a:cs typeface="Gelasio" pitchFamily="34" charset="-120"/>
              </a:rPr>
              <a:t>Multivariate Analysis</a:t>
            </a:r>
            <a:endParaRPr lang="en-US" sz="1937" dirty="0"/>
          </a:p>
        </p:txBody>
      </p:sp>
      <p:sp>
        <p:nvSpPr>
          <p:cNvPr id="11" name="Text 6"/>
          <p:cNvSpPr/>
          <p:nvPr/>
        </p:nvSpPr>
        <p:spPr>
          <a:xfrm>
            <a:off x="7454027" y="4310301"/>
            <a:ext cx="6487716" cy="944404"/>
          </a:xfrm>
          <a:prstGeom prst="rect">
            <a:avLst/>
          </a:prstGeom>
          <a:noFill/>
          <a:ln/>
        </p:spPr>
        <p:txBody>
          <a:bodyPr wrap="square" rtlCol="0" anchor="t"/>
          <a:lstStyle/>
          <a:p>
            <a:pPr marL="0" indent="0" algn="l">
              <a:lnSpc>
                <a:spcPts val="2479"/>
              </a:lnSpc>
              <a:buNone/>
            </a:pPr>
            <a:r>
              <a:rPr lang="en-US" sz="1549" dirty="0">
                <a:solidFill>
                  <a:srgbClr val="746558"/>
                </a:solidFill>
                <a:latin typeface="Gelasio" pitchFamily="34" charset="0"/>
                <a:ea typeface="Gelasio" pitchFamily="34" charset="-122"/>
                <a:cs typeface="Gelasio" pitchFamily="34" charset="-120"/>
              </a:rPr>
              <a:t>Geographic plotting, histograms, box plots, and tree maps elucidate dataset characteristics. Showcases specimen spread across time periods and geological contexts.</a:t>
            </a:r>
            <a:endParaRPr lang="en-US" sz="1549" dirty="0"/>
          </a:p>
        </p:txBody>
      </p:sp>
      <p:pic>
        <p:nvPicPr>
          <p:cNvPr id="12" name="Image 3" descr="preencoded.png"/>
          <p:cNvPicPr>
            <a:picLocks noChangeAspect="1"/>
          </p:cNvPicPr>
          <p:nvPr/>
        </p:nvPicPr>
        <p:blipFill>
          <a:blip r:embed="rId6"/>
          <a:stretch>
            <a:fillRect/>
          </a:stretch>
        </p:blipFill>
        <p:spPr>
          <a:xfrm>
            <a:off x="6175058" y="5451396"/>
            <a:ext cx="983813" cy="1763197"/>
          </a:xfrm>
          <a:prstGeom prst="rect">
            <a:avLst/>
          </a:prstGeom>
        </p:spPr>
      </p:pic>
      <p:sp>
        <p:nvSpPr>
          <p:cNvPr id="13" name="Text 7"/>
          <p:cNvSpPr/>
          <p:nvPr/>
        </p:nvSpPr>
        <p:spPr>
          <a:xfrm>
            <a:off x="7454027" y="5648087"/>
            <a:ext cx="2913817" cy="307419"/>
          </a:xfrm>
          <a:prstGeom prst="rect">
            <a:avLst/>
          </a:prstGeom>
          <a:noFill/>
          <a:ln/>
        </p:spPr>
        <p:txBody>
          <a:bodyPr wrap="none" rtlCol="0" anchor="t"/>
          <a:lstStyle/>
          <a:p>
            <a:pPr marL="0" indent="0" algn="l">
              <a:lnSpc>
                <a:spcPts val="2421"/>
              </a:lnSpc>
              <a:buNone/>
            </a:pPr>
            <a:r>
              <a:rPr lang="en-US" sz="1937" b="1" dirty="0">
                <a:solidFill>
                  <a:srgbClr val="746558"/>
                </a:solidFill>
                <a:latin typeface="Gelasio" pitchFamily="34" charset="0"/>
                <a:ea typeface="Gelasio" pitchFamily="34" charset="-122"/>
                <a:cs typeface="Gelasio" pitchFamily="34" charset="-120"/>
              </a:rPr>
              <a:t>Foundation for Analysis</a:t>
            </a:r>
            <a:endParaRPr lang="en-US" sz="1937" dirty="0"/>
          </a:p>
        </p:txBody>
      </p:sp>
      <p:sp>
        <p:nvSpPr>
          <p:cNvPr id="14" name="Text 8"/>
          <p:cNvSpPr/>
          <p:nvPr/>
        </p:nvSpPr>
        <p:spPr>
          <a:xfrm>
            <a:off x="7454027" y="6073497"/>
            <a:ext cx="6487716" cy="944404"/>
          </a:xfrm>
          <a:prstGeom prst="rect">
            <a:avLst/>
          </a:prstGeom>
          <a:noFill/>
          <a:ln/>
        </p:spPr>
        <p:txBody>
          <a:bodyPr wrap="square" rtlCol="0" anchor="t"/>
          <a:lstStyle/>
          <a:p>
            <a:pPr marL="0" indent="0" algn="l">
              <a:lnSpc>
                <a:spcPts val="2479"/>
              </a:lnSpc>
              <a:buNone/>
            </a:pPr>
            <a:r>
              <a:rPr lang="en-US" sz="1549" dirty="0">
                <a:solidFill>
                  <a:srgbClr val="746558"/>
                </a:solidFill>
                <a:latin typeface="Gelasio" pitchFamily="34" charset="0"/>
                <a:ea typeface="Gelasio" pitchFamily="34" charset="-122"/>
                <a:cs typeface="Gelasio" pitchFamily="34" charset="-120"/>
              </a:rPr>
              <a:t>Thorough understanding ensures subsequent stages of analysis are based on a well-represented and accurately interpreted dataset, facilitating informed conclusions in palaeontological study.</a:t>
            </a:r>
            <a:endParaRPr lang="en-US" sz="154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txBody>
          <a:bodyPr/>
          <a:lstStyle/>
          <a:p>
            <a:endParaRPr lang="en-GB"/>
          </a:p>
        </p:txBody>
      </p:sp>
      <p:sp>
        <p:nvSpPr>
          <p:cNvPr id="3" name="Shape 1"/>
          <p:cNvSpPr/>
          <p:nvPr/>
        </p:nvSpPr>
        <p:spPr>
          <a:xfrm>
            <a:off x="0" y="0"/>
            <a:ext cx="14630400" cy="8229600"/>
          </a:xfrm>
          <a:prstGeom prst="rect">
            <a:avLst/>
          </a:prstGeom>
          <a:solidFill>
            <a:srgbClr val="F9F6F0"/>
          </a:solidFill>
          <a:ln/>
        </p:spPr>
        <p:txBody>
          <a:bodyPr/>
          <a:lstStyle/>
          <a:p>
            <a:endParaRPr lang="en-GB"/>
          </a:p>
        </p:txBody>
      </p:sp>
      <p:pic>
        <p:nvPicPr>
          <p:cNvPr id="16" name="Picture 15" descr="A colorful chart with text&#10;&#10;Description automatically generated">
            <a:extLst>
              <a:ext uri="{FF2B5EF4-FFF2-40B4-BE49-F238E27FC236}">
                <a16:creationId xmlns:a16="http://schemas.microsoft.com/office/drawing/2014/main" id="{5E6A477A-6A6E-15F8-056B-8971FFCDA81D}"/>
              </a:ext>
            </a:extLst>
          </p:cNvPr>
          <p:cNvPicPr>
            <a:picLocks noChangeAspect="1"/>
          </p:cNvPicPr>
          <p:nvPr/>
        </p:nvPicPr>
        <p:blipFill>
          <a:blip r:embed="rId3"/>
          <a:srcRect l="7804" t="7969" r="7638" b="6641"/>
          <a:stretch/>
        </p:blipFill>
        <p:spPr>
          <a:xfrm>
            <a:off x="3686176" y="500061"/>
            <a:ext cx="7272338" cy="7343777"/>
          </a:xfrm>
          <a:prstGeom prst="rect">
            <a:avLst/>
          </a:prstGeom>
          <a:gradFill flip="none" rotWithShape="1">
            <a:gsLst>
              <a:gs pos="0">
                <a:schemeClr val="accent1">
                  <a:lumMod val="5000"/>
                  <a:lumOff val="95000"/>
                </a:schemeClr>
              </a:gs>
              <a:gs pos="60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p:spPr>
      </p:pic>
      <p:sp>
        <p:nvSpPr>
          <p:cNvPr id="7" name="Rectangle 6">
            <a:extLst>
              <a:ext uri="{FF2B5EF4-FFF2-40B4-BE49-F238E27FC236}">
                <a16:creationId xmlns:a16="http://schemas.microsoft.com/office/drawing/2014/main" id="{7C83B3DC-0BFC-8F64-D6B5-1B8747A3BFD9}"/>
              </a:ext>
            </a:extLst>
          </p:cNvPr>
          <p:cNvSpPr/>
          <p:nvPr/>
        </p:nvSpPr>
        <p:spPr>
          <a:xfrm>
            <a:off x="3686176" y="385762"/>
            <a:ext cx="7272338" cy="7600951"/>
          </a:xfrm>
          <a:prstGeom prst="rect">
            <a:avLst/>
          </a:prstGeom>
          <a:gradFill flip="none" rotWithShape="1">
            <a:gsLst>
              <a:gs pos="75000">
                <a:srgbClr val="F9F6F1"/>
              </a:gs>
              <a:gs pos="60000">
                <a:srgbClr val="F9F6F1">
                  <a:alpha val="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1006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481</TotalTime>
  <Words>3431</Words>
  <Application>Microsoft Macintosh PowerPoint</Application>
  <PresentationFormat>Custom</PresentationFormat>
  <Paragraphs>286</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.SF NS</vt:lpstr>
      <vt:lpstr>Arial</vt:lpstr>
      <vt:lpstr>Gelasio</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James Smith</cp:lastModifiedBy>
  <cp:revision>8</cp:revision>
  <dcterms:created xsi:type="dcterms:W3CDTF">2024-08-12T03:47:19Z</dcterms:created>
  <dcterms:modified xsi:type="dcterms:W3CDTF">2024-08-18T23:52:37Z</dcterms:modified>
</cp:coreProperties>
</file>